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9" r:id="rId3"/>
    <p:sldId id="290" r:id="rId4"/>
    <p:sldId id="291" r:id="rId5"/>
    <p:sldId id="296" r:id="rId6"/>
    <p:sldId id="297" r:id="rId7"/>
    <p:sldId id="292" r:id="rId8"/>
    <p:sldId id="294" r:id="rId9"/>
    <p:sldId id="295" r:id="rId10"/>
    <p:sldId id="293" r:id="rId11"/>
    <p:sldId id="336" r:id="rId12"/>
    <p:sldId id="337" r:id="rId13"/>
    <p:sldId id="338" r:id="rId14"/>
    <p:sldId id="341" r:id="rId15"/>
    <p:sldId id="301" r:id="rId16"/>
    <p:sldId id="300" r:id="rId17"/>
    <p:sldId id="304" r:id="rId18"/>
    <p:sldId id="306" r:id="rId19"/>
    <p:sldId id="307" r:id="rId20"/>
    <p:sldId id="303" r:id="rId21"/>
    <p:sldId id="314" r:id="rId22"/>
    <p:sldId id="308" r:id="rId23"/>
    <p:sldId id="309" r:id="rId24"/>
    <p:sldId id="310" r:id="rId25"/>
    <p:sldId id="311" r:id="rId26"/>
    <p:sldId id="312" r:id="rId27"/>
    <p:sldId id="343" r:id="rId28"/>
    <p:sldId id="315" r:id="rId29"/>
    <p:sldId id="316" r:id="rId30"/>
    <p:sldId id="317" r:id="rId31"/>
    <p:sldId id="318" r:id="rId32"/>
    <p:sldId id="320" r:id="rId33"/>
    <p:sldId id="319" r:id="rId34"/>
    <p:sldId id="321" r:id="rId35"/>
    <p:sldId id="322" r:id="rId36"/>
    <p:sldId id="344" r:id="rId37"/>
    <p:sldId id="345" r:id="rId38"/>
    <p:sldId id="323" r:id="rId39"/>
    <p:sldId id="324" r:id="rId40"/>
    <p:sldId id="326" r:id="rId41"/>
    <p:sldId id="327" r:id="rId42"/>
    <p:sldId id="347" r:id="rId43"/>
    <p:sldId id="346" r:id="rId44"/>
    <p:sldId id="348" r:id="rId45"/>
    <p:sldId id="328" r:id="rId46"/>
    <p:sldId id="329" r:id="rId47"/>
    <p:sldId id="330" r:id="rId48"/>
    <p:sldId id="331" r:id="rId49"/>
    <p:sldId id="332" r:id="rId50"/>
    <p:sldId id="334" r:id="rId51"/>
    <p:sldId id="335" r:id="rId52"/>
    <p:sldId id="333" r:id="rId53"/>
    <p:sldId id="342" r:id="rId54"/>
    <p:sldId id="265" r:id="rId55"/>
  </p:sldIdLst>
  <p:sldSz cx="12192000" cy="6858000"/>
  <p:notesSz cx="6858000" cy="9144000"/>
  <p:embeddedFontLst>
    <p:embeddedFont>
      <p:font typeface="KoPub돋움체 Bold" panose="00000800000000000000" pitchFamily="2" charset="-127"/>
      <p:bold r:id="rId56"/>
    </p:embeddedFont>
    <p:embeddedFont>
      <p:font typeface="KoPub돋움체 Light" panose="00000300000000000000" pitchFamily="2" charset="-127"/>
      <p:regular r:id="rId57"/>
    </p:embeddedFont>
    <p:embeddedFont>
      <p:font typeface="KoPub돋움체 Medium" panose="00000600000000000000" pitchFamily="2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29D"/>
    <a:srgbClr val="00294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ECDD8559-E00F-4929-B36E-6AED35091A08}" type="datetimeFigureOut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C3DBC79A-962B-4A02-A00F-80DED52B5E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477020" y="2544011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Chicken Game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1E34-3623-4115-AF9E-54F6F177FB1B}"/>
              </a:ext>
            </a:extLst>
          </p:cNvPr>
          <p:cNvSpPr txBox="1"/>
          <p:nvPr/>
        </p:nvSpPr>
        <p:spPr>
          <a:xfrm>
            <a:off x="458434" y="3212676"/>
            <a:ext cx="50972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2024/04/17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45CBC-0E10-41BE-B69C-9ABB8D48B27D}"/>
              </a:ext>
            </a:extLst>
          </p:cNvPr>
          <p:cNvSpPr txBox="1"/>
          <p:nvPr/>
        </p:nvSpPr>
        <p:spPr>
          <a:xfrm>
            <a:off x="458434" y="3551230"/>
            <a:ext cx="50972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한성대학교 </a:t>
            </a:r>
            <a:r>
              <a:rPr lang="en-US" altLang="ko-KR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VR/AR </a:t>
            </a:r>
            <a:r>
              <a:rPr lang="ko-KR" altLang="en-US" sz="15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교육과정</a:t>
            </a:r>
            <a:endParaRPr lang="en-US" altLang="ko-KR" sz="15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4C19A-3F1B-46C9-9FE9-469C5F0C10A9}"/>
              </a:ext>
            </a:extLst>
          </p:cNvPr>
          <p:cNvSpPr txBox="1"/>
          <p:nvPr/>
        </p:nvSpPr>
        <p:spPr>
          <a:xfrm>
            <a:off x="458434" y="3889784"/>
            <a:ext cx="50972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서연석</a:t>
            </a:r>
            <a:endParaRPr lang="en-US" altLang="ko-KR" sz="15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48AA49-B663-4163-80C8-36F9621078A7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6">
            <a:extLst>
              <a:ext uri="{FF2B5EF4-FFF2-40B4-BE49-F238E27FC236}">
                <a16:creationId xmlns:a16="http://schemas.microsoft.com/office/drawing/2014/main" id="{8868DE6A-EC24-4E2A-83C8-B78FED6F973A}"/>
              </a:ext>
            </a:extLst>
          </p:cNvPr>
          <p:cNvSpPr txBox="1"/>
          <p:nvPr/>
        </p:nvSpPr>
        <p:spPr>
          <a:xfrm>
            <a:off x="5256667" y="1269339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40404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Bold" panose="00000800000000000000" pitchFamily="2" charset="-127"/>
              </a:rPr>
              <a:t>기타 선정 이유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80F275-9E7C-481F-A892-A123BA5FF413}"/>
              </a:ext>
            </a:extLst>
          </p:cNvPr>
          <p:cNvSpPr txBox="1"/>
          <p:nvPr/>
        </p:nvSpPr>
        <p:spPr>
          <a:xfrm>
            <a:off x="5674302" y="3679066"/>
            <a:ext cx="3845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모바일 플랫폼은 </a:t>
            </a:r>
            <a:r>
              <a:rPr lang="ko-KR" altLang="en-US" sz="2000" dirty="0" err="1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하이퍼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 캐주얼의</a:t>
            </a:r>
            <a:endParaRPr lang="en-US" altLang="ko-KR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장르적 특성을 극대화 시키기에 용이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E89EBB-63A4-4074-96FD-4B2DCB8C1D51}"/>
              </a:ext>
            </a:extLst>
          </p:cNvPr>
          <p:cNvGrpSpPr/>
          <p:nvPr/>
        </p:nvGrpSpPr>
        <p:grpSpPr>
          <a:xfrm>
            <a:off x="1585461" y="2240625"/>
            <a:ext cx="2320214" cy="2669547"/>
            <a:chOff x="2192615" y="2425628"/>
            <a:chExt cx="2320214" cy="266954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D133BB-15DA-42F7-B062-B732850F9E69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672B990-B7BA-42D7-9858-5760E5C68FAA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0F429D"/>
            </a:solidFill>
            <a:ln w="31750">
              <a:solidFill>
                <a:srgbClr val="0F4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B1B1B3C9-02A0-47B4-86B9-C74E3196BF68}"/>
                </a:ext>
              </a:extLst>
            </p:cNvPr>
            <p:cNvSpPr txBox="1"/>
            <p:nvPr/>
          </p:nvSpPr>
          <p:spPr>
            <a:xfrm>
              <a:off x="2414512" y="3027090"/>
              <a:ext cx="17395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게임의 성격과</a:t>
              </a:r>
              <a:endPara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플랫폼의 성격 일치</a:t>
              </a:r>
              <a:endPara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4339748D-0496-4CAF-A483-42751C089A4B}"/>
                </a:ext>
              </a:extLst>
            </p:cNvPr>
            <p:cNvSpPr txBox="1"/>
            <p:nvPr/>
          </p:nvSpPr>
          <p:spPr>
            <a:xfrm>
              <a:off x="2307023" y="3763058"/>
              <a:ext cx="1980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짧은 플레이타임은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짧은 기간 즐긴다는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모바일 기기 사용 패턴과 일치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972C58-E33C-4CF3-BBD8-E8A7EA182F76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플랫폼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8279CB-1BA5-43FF-81D8-EEE1B328718C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33FAD32-752A-43DD-B8E9-C386899DFACA}"/>
              </a:ext>
            </a:extLst>
          </p:cNvPr>
          <p:cNvSpPr txBox="1"/>
          <p:nvPr/>
        </p:nvSpPr>
        <p:spPr>
          <a:xfrm>
            <a:off x="4677918" y="2686946"/>
            <a:ext cx="6141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짧은 플레이타임 덕분에 이동 시간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휴식 시간 등 잠깐의 틈이 생겼을 때 즐기기 용이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간편한 조작 방식과 목표 달성 과정을 통해 반복적인 플레이 유도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EC7D89-26D4-4546-A710-BE276C4EB5C7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타겟팅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1A92BE-5EE4-4624-AE1C-B90FFC9B9CCA}"/>
              </a:ext>
            </a:extLst>
          </p:cNvPr>
          <p:cNvSpPr/>
          <p:nvPr/>
        </p:nvSpPr>
        <p:spPr>
          <a:xfrm>
            <a:off x="6519008" y="3441038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3F369B7-BAA6-45A4-8DFD-EB989AE989BF}"/>
              </a:ext>
            </a:extLst>
          </p:cNvPr>
          <p:cNvSpPr txBox="1"/>
          <p:nvPr/>
        </p:nvSpPr>
        <p:spPr>
          <a:xfrm>
            <a:off x="6786438" y="3460496"/>
            <a:ext cx="237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장르에 익숙한 세대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3631B3-B14E-4A7E-9DA6-76D8738DAF56}"/>
              </a:ext>
            </a:extLst>
          </p:cNvPr>
          <p:cNvSpPr/>
          <p:nvPr/>
        </p:nvSpPr>
        <p:spPr>
          <a:xfrm>
            <a:off x="2790422" y="3429000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3ED7CA4B-5D01-4AE9-86DF-A6C68FC6A3D3}"/>
              </a:ext>
            </a:extLst>
          </p:cNvPr>
          <p:cNvSpPr txBox="1"/>
          <p:nvPr/>
        </p:nvSpPr>
        <p:spPr>
          <a:xfrm>
            <a:off x="3145872" y="3448458"/>
            <a:ext cx="225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짧은 플레이 경향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선호 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7A8E852D-06E2-447C-A7D8-D4B483FA17EB}"/>
              </a:ext>
            </a:extLst>
          </p:cNvPr>
          <p:cNvSpPr txBox="1"/>
          <p:nvPr/>
        </p:nvSpPr>
        <p:spPr>
          <a:xfrm>
            <a:off x="6715719" y="4073804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장르에 친숙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자주 이용하는 경향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A2193A6-29BF-4420-BD34-1F7DFA7BB9F3}"/>
              </a:ext>
            </a:extLst>
          </p:cNvPr>
          <p:cNvSpPr txBox="1"/>
          <p:nvPr/>
        </p:nvSpPr>
        <p:spPr>
          <a:xfrm>
            <a:off x="2519718" y="4064473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바쁜 일과 속 시간을 효율적으로 활용하는 경향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DDB7A-50DC-4B52-A44B-D6BD40F34F85}"/>
              </a:ext>
            </a:extLst>
          </p:cNvPr>
          <p:cNvSpPr txBox="1"/>
          <p:nvPr/>
        </p:nvSpPr>
        <p:spPr>
          <a:xfrm>
            <a:off x="4509670" y="2136386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고객 타겟팅 설정 고려 포인트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573E-5EA2-4286-B28E-B2E46514F9C1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1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타겟팅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1A92BE-5EE4-4624-AE1C-B90FFC9B9CCA}"/>
              </a:ext>
            </a:extLst>
          </p:cNvPr>
          <p:cNvSpPr/>
          <p:nvPr/>
        </p:nvSpPr>
        <p:spPr>
          <a:xfrm>
            <a:off x="1135999" y="2966872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3F369B7-BAA6-45A4-8DFD-EB989AE989BF}"/>
              </a:ext>
            </a:extLst>
          </p:cNvPr>
          <p:cNvSpPr txBox="1"/>
          <p:nvPr/>
        </p:nvSpPr>
        <p:spPr>
          <a:xfrm>
            <a:off x="1403429" y="2986330"/>
            <a:ext cx="237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장르에 익숙한 세대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7A8E852D-06E2-447C-A7D8-D4B483FA17EB}"/>
              </a:ext>
            </a:extLst>
          </p:cNvPr>
          <p:cNvSpPr txBox="1"/>
          <p:nvPr/>
        </p:nvSpPr>
        <p:spPr>
          <a:xfrm>
            <a:off x="1345167" y="3602345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장르에 친숙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자주 이용하는 경향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09B831-8E67-4B7F-B6BE-C287B9A7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2" y="1315183"/>
            <a:ext cx="6242410" cy="3303377"/>
          </a:xfrm>
          <a:prstGeom prst="rect">
            <a:avLst/>
          </a:prstGeom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F1EA708A-1E00-43B6-8049-5ACECA6B286B}"/>
              </a:ext>
            </a:extLst>
          </p:cNvPr>
          <p:cNvSpPr txBox="1"/>
          <p:nvPr/>
        </p:nvSpPr>
        <p:spPr>
          <a:xfrm>
            <a:off x="5470845" y="5173485"/>
            <a:ext cx="54954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여성의 이용 비율이 남성 이용 비율의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 가량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연령대별로는 전체적으로 평균화 되었지만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, 10~20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대 이용률이 다수를 차지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642F98-DFFF-46DC-B87A-FD4E654519E6}"/>
              </a:ext>
            </a:extLst>
          </p:cNvPr>
          <p:cNvSpPr/>
          <p:nvPr/>
        </p:nvSpPr>
        <p:spPr>
          <a:xfrm>
            <a:off x="9959129" y="3171890"/>
            <a:ext cx="528507" cy="43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ABD153-F8D9-4727-9BC4-DA4FD8877607}"/>
              </a:ext>
            </a:extLst>
          </p:cNvPr>
          <p:cNvSpPr/>
          <p:nvPr/>
        </p:nvSpPr>
        <p:spPr>
          <a:xfrm>
            <a:off x="9959129" y="2966872"/>
            <a:ext cx="528507" cy="18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A9DB7-3369-41FA-B1AA-AA6E9B72DF28}"/>
              </a:ext>
            </a:extLst>
          </p:cNvPr>
          <p:cNvSpPr txBox="1"/>
          <p:nvPr/>
        </p:nvSpPr>
        <p:spPr>
          <a:xfrm>
            <a:off x="6416397" y="4675870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2023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대한민국 게임백서 中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29A737-6DC5-4517-8AE3-1610F70A74AE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76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타겟팅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1A92BE-5EE4-4624-AE1C-B90FFC9B9CCA}"/>
              </a:ext>
            </a:extLst>
          </p:cNvPr>
          <p:cNvSpPr/>
          <p:nvPr/>
        </p:nvSpPr>
        <p:spPr>
          <a:xfrm>
            <a:off x="1135999" y="2966872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3F369B7-BAA6-45A4-8DFD-EB989AE989BF}"/>
              </a:ext>
            </a:extLst>
          </p:cNvPr>
          <p:cNvSpPr txBox="1"/>
          <p:nvPr/>
        </p:nvSpPr>
        <p:spPr>
          <a:xfrm>
            <a:off x="1403429" y="2986330"/>
            <a:ext cx="237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짧은 플레이 경향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선호 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7A8E852D-06E2-447C-A7D8-D4B483FA17EB}"/>
              </a:ext>
            </a:extLst>
          </p:cNvPr>
          <p:cNvSpPr txBox="1"/>
          <p:nvPr/>
        </p:nvSpPr>
        <p:spPr>
          <a:xfrm>
            <a:off x="849840" y="3602345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바쁜 일과 속 시간을 효율적으로 활용하는 경향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1EA708A-1E00-43B6-8049-5ACECA6B286B}"/>
              </a:ext>
            </a:extLst>
          </p:cNvPr>
          <p:cNvSpPr txBox="1"/>
          <p:nvPr/>
        </p:nvSpPr>
        <p:spPr>
          <a:xfrm>
            <a:off x="5579049" y="5663765"/>
            <a:ext cx="52790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게임 평균 이용 시간이 상대적으로 적은 여성 이용자 층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하루 일과 중 가장 큰 공백이라고 볼 수 있는 대중교통 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퇴근 시간 대가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모바일 게임 주 이용 시간대인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20~40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8C40BB-5E7C-4126-84AB-61CF6901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35" y="423744"/>
            <a:ext cx="4896533" cy="2419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6E40F-04BD-4CBA-82F3-35E6E44B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61" y="2817054"/>
            <a:ext cx="4887007" cy="25435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B7A5B-2EAA-4CDC-B0D5-86489D38E637}"/>
              </a:ext>
            </a:extLst>
          </p:cNvPr>
          <p:cNvSpPr/>
          <p:nvPr/>
        </p:nvSpPr>
        <p:spPr>
          <a:xfrm>
            <a:off x="5922629" y="1375476"/>
            <a:ext cx="4453140" cy="385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85809-8D65-4096-8BA5-3AB33CA841CF}"/>
              </a:ext>
            </a:extLst>
          </p:cNvPr>
          <p:cNvSpPr/>
          <p:nvPr/>
        </p:nvSpPr>
        <p:spPr>
          <a:xfrm>
            <a:off x="7659148" y="4069420"/>
            <a:ext cx="721453" cy="23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A4AB9-4E53-419F-AEAD-0A97D3DD6333}"/>
              </a:ext>
            </a:extLst>
          </p:cNvPr>
          <p:cNvSpPr/>
          <p:nvPr/>
        </p:nvSpPr>
        <p:spPr>
          <a:xfrm>
            <a:off x="7659148" y="4451180"/>
            <a:ext cx="721453" cy="523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9E919C-D29A-4633-9A8A-03FAE2CDAD70}"/>
              </a:ext>
            </a:extLst>
          </p:cNvPr>
          <p:cNvSpPr txBox="1"/>
          <p:nvPr/>
        </p:nvSpPr>
        <p:spPr>
          <a:xfrm>
            <a:off x="6229814" y="5358266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2023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대한민국 게임백서 中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F5F1B6-36D3-4066-9440-A99D05C8E6A1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10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0BDE11-0445-4A64-83CE-BF0B58D80127}"/>
              </a:ext>
            </a:extLst>
          </p:cNvPr>
          <p:cNvSpPr txBox="1"/>
          <p:nvPr/>
        </p:nvSpPr>
        <p:spPr>
          <a:xfrm>
            <a:off x="1083878" y="423744"/>
            <a:ext cx="2169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타겟팅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AB9A9-FE2D-4826-888B-BEFBF1DAAA6A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4E8498-4D8A-41D1-816C-9B9CBB7CDFA6}"/>
              </a:ext>
            </a:extLst>
          </p:cNvPr>
          <p:cNvGrpSpPr/>
          <p:nvPr/>
        </p:nvGrpSpPr>
        <p:grpSpPr>
          <a:xfrm>
            <a:off x="3113992" y="1488873"/>
            <a:ext cx="5964016" cy="3644884"/>
            <a:chOff x="2660597" y="1488873"/>
            <a:chExt cx="5964016" cy="364488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9D7548-82C6-21B5-7367-73CBE6ACF43E}"/>
                </a:ext>
              </a:extLst>
            </p:cNvPr>
            <p:cNvGrpSpPr/>
            <p:nvPr/>
          </p:nvGrpSpPr>
          <p:grpSpPr>
            <a:xfrm>
              <a:off x="2660597" y="1488873"/>
              <a:ext cx="3644884" cy="3644884"/>
              <a:chOff x="1197636" y="1941878"/>
              <a:chExt cx="3644884" cy="3644884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626C1798-4147-6A48-C63C-ADDCE933F64A}"/>
                  </a:ext>
                </a:extLst>
              </p:cNvPr>
              <p:cNvSpPr/>
              <p:nvPr/>
            </p:nvSpPr>
            <p:spPr>
              <a:xfrm>
                <a:off x="1197636" y="1941878"/>
                <a:ext cx="3644884" cy="36448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B2202F-9D5F-F031-59C5-686BF9C56F98}"/>
                  </a:ext>
                </a:extLst>
              </p:cNvPr>
              <p:cNvSpPr txBox="1"/>
              <p:nvPr/>
            </p:nvSpPr>
            <p:spPr>
              <a:xfrm>
                <a:off x="1312318" y="3441154"/>
                <a:ext cx="22044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돋움체 Light" panose="00000300000000000000" pitchFamily="2" charset="-127"/>
                  </a:rPr>
                  <a:t>하이퍼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돋움체 Light" panose="00000300000000000000" pitchFamily="2" charset="-127"/>
                  </a:rPr>
                  <a:t> 캐주얼 장르의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endParaRPr>
              </a:p>
              <a:p>
                <a:pPr algn="ctr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돋움체 Light" panose="00000300000000000000" pitchFamily="2" charset="-127"/>
                  </a:rPr>
                  <a:t>주 이용 성별대인 여성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endParaRPr>
              </a:p>
            </p:txBody>
          </p: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3D92C6-BAB0-3A41-5CCD-9F946D8F92C3}"/>
                </a:ext>
              </a:extLst>
            </p:cNvPr>
            <p:cNvSpPr/>
            <p:nvPr/>
          </p:nvSpPr>
          <p:spPr>
            <a:xfrm>
              <a:off x="4979729" y="1488873"/>
              <a:ext cx="3644884" cy="3644884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7C23CB-8BBB-69F5-256E-0574410046EB}"/>
                </a:ext>
              </a:extLst>
            </p:cNvPr>
            <p:cNvSpPr txBox="1"/>
            <p:nvPr/>
          </p:nvSpPr>
          <p:spPr>
            <a:xfrm>
              <a:off x="6708439" y="2849649"/>
              <a:ext cx="14638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이동 시간에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게임을 즐기는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20~40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대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4F4D0E-B05F-4DB3-AE79-739583BA3CAA}"/>
                </a:ext>
              </a:extLst>
            </p:cNvPr>
            <p:cNvSpPr txBox="1"/>
            <p:nvPr/>
          </p:nvSpPr>
          <p:spPr>
            <a:xfrm>
              <a:off x="5008330" y="2824452"/>
              <a:ext cx="1297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20~40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대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직장인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학생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여성</a:t>
              </a:r>
              <a:endPara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2AFFA7-EE04-4719-8324-C6E0F95A0A9E}"/>
              </a:ext>
            </a:extLst>
          </p:cNvPr>
          <p:cNvSpPr txBox="1"/>
          <p:nvPr/>
        </p:nvSpPr>
        <p:spPr>
          <a:xfrm>
            <a:off x="5517956" y="950262"/>
            <a:ext cx="1156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우선 순위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1788E1-B399-47C7-ADA0-022097EA732D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6096000" y="1350372"/>
            <a:ext cx="14301" cy="1474080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56011E-D47C-41D8-96DB-3A17F2A17195}"/>
              </a:ext>
            </a:extLst>
          </p:cNvPr>
          <p:cNvSpPr txBox="1"/>
          <p:nvPr/>
        </p:nvSpPr>
        <p:spPr>
          <a:xfrm>
            <a:off x="3091488" y="5614111"/>
            <a:ext cx="4070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동일한 조건을 충족하는 </a:t>
            </a:r>
            <a:r>
              <a:rPr lang="ko-KR" altLang="en-US" sz="2000" dirty="0" err="1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차순위</a:t>
            </a:r>
            <a:r>
              <a:rPr lang="ko-KR" altLang="en-US" sz="2000" dirty="0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이용층</a:t>
            </a:r>
            <a:endParaRPr lang="en-US" altLang="ko-KR" sz="2000" dirty="0"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Bold" panose="00000800000000000000" pitchFamily="2" charset="-127"/>
            </a:endParaRPr>
          </a:p>
          <a:p>
            <a:pPr algn="ctr"/>
            <a:r>
              <a:rPr lang="en-US" altLang="ko-KR" sz="2000" u="sng" dirty="0"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10~30</a:t>
            </a:r>
            <a:r>
              <a:rPr lang="ko-KR" altLang="en-US" sz="2000" u="sng" dirty="0"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대 남성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53F4A-45AB-4719-994A-2C242776F563}"/>
              </a:ext>
            </a:extLst>
          </p:cNvPr>
          <p:cNvSpPr txBox="1"/>
          <p:nvPr/>
        </p:nvSpPr>
        <p:spPr>
          <a:xfrm>
            <a:off x="7967504" y="5614111"/>
            <a:ext cx="26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동연령대에서 비교적</a:t>
            </a:r>
            <a:endParaRPr lang="en-US" altLang="ko-KR" sz="2000" dirty="0"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장르에 익숙한</a:t>
            </a:r>
            <a:r>
              <a:rPr lang="en-US" altLang="ko-KR" sz="2000" dirty="0"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 </a:t>
            </a:r>
            <a:r>
              <a:rPr lang="en-US" altLang="ko-KR" sz="2000" u="sng" dirty="0"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40~50</a:t>
            </a:r>
            <a:r>
              <a:rPr lang="ko-KR" altLang="en-US" sz="2000" u="sng" dirty="0"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2FA8A-F958-4C2D-B39A-B4CB494ECBE0}"/>
              </a:ext>
            </a:extLst>
          </p:cNvPr>
          <p:cNvSpPr txBox="1"/>
          <p:nvPr/>
        </p:nvSpPr>
        <p:spPr>
          <a:xfrm>
            <a:off x="1232959" y="5767999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차순위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7C070DF-2899-41CD-B9A2-225831E78B8C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2090886" y="5968054"/>
            <a:ext cx="1000602" cy="0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6943206-5189-47E6-83B7-AB8B972E637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7161834" y="5968054"/>
            <a:ext cx="805670" cy="0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161F8C-41BC-4480-AC29-6447EFE35DFE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80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 방향성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3631B3-B14E-4A7E-9DA6-76D8738DAF56}"/>
              </a:ext>
            </a:extLst>
          </p:cNvPr>
          <p:cNvSpPr/>
          <p:nvPr/>
        </p:nvSpPr>
        <p:spPr>
          <a:xfrm>
            <a:off x="869343" y="4755337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3ED7CA4B-5D01-4AE9-86DF-A6C68FC6A3D3}"/>
              </a:ext>
            </a:extLst>
          </p:cNvPr>
          <p:cNvSpPr txBox="1"/>
          <p:nvPr/>
        </p:nvSpPr>
        <p:spPr>
          <a:xfrm>
            <a:off x="1247207" y="477479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단순한 조작 체계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EB070-2174-418C-9A5E-9F2D6FB480EC}"/>
              </a:ext>
            </a:extLst>
          </p:cNvPr>
          <p:cNvSpPr/>
          <p:nvPr/>
        </p:nvSpPr>
        <p:spPr>
          <a:xfrm>
            <a:off x="8351433" y="4764667"/>
            <a:ext cx="2880000" cy="317904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CE2B6DBB-ACAF-47A4-AB77-BC6778458AD0}"/>
              </a:ext>
            </a:extLst>
          </p:cNvPr>
          <p:cNvSpPr txBox="1"/>
          <p:nvPr/>
        </p:nvSpPr>
        <p:spPr>
          <a:xfrm>
            <a:off x="8729297" y="478412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다양한 이용층을 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97B5C-71F8-48BE-BBA1-11F0D255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5" y="2061828"/>
            <a:ext cx="3033961" cy="217004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4F09F70-EC52-4566-B95B-9B5BF1089B23}"/>
              </a:ext>
            </a:extLst>
          </p:cNvPr>
          <p:cNvGrpSpPr/>
          <p:nvPr/>
        </p:nvGrpSpPr>
        <p:grpSpPr>
          <a:xfrm>
            <a:off x="4768856" y="2198236"/>
            <a:ext cx="2880000" cy="2893666"/>
            <a:chOff x="4505860" y="2198237"/>
            <a:chExt cx="2880000" cy="289366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1A92BE-5EE4-4624-AE1C-B90FFC9B9CCA}"/>
                </a:ext>
              </a:extLst>
            </p:cNvPr>
            <p:cNvSpPr/>
            <p:nvPr/>
          </p:nvSpPr>
          <p:spPr>
            <a:xfrm>
              <a:off x="4505860" y="4764668"/>
              <a:ext cx="2880000" cy="317904"/>
            </a:xfrm>
            <a:prstGeom prst="rect">
              <a:avLst/>
            </a:prstGeom>
            <a:solidFill>
              <a:srgbClr val="0F429D"/>
            </a:solidFill>
            <a:ln>
              <a:solidFill>
                <a:srgbClr val="0F4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E3F369B7-BAA6-45A4-8DFD-EB989AE989BF}"/>
                </a:ext>
              </a:extLst>
            </p:cNvPr>
            <p:cNvSpPr txBox="1"/>
            <p:nvPr/>
          </p:nvSpPr>
          <p:spPr>
            <a:xfrm>
              <a:off x="4773290" y="4784126"/>
              <a:ext cx="2370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도망이라는 원초적 박진감</a:t>
              </a:r>
            </a:p>
          </p:txBody>
        </p:sp>
        <p:pic>
          <p:nvPicPr>
            <p:cNvPr id="2052" name="Picture 4" descr="도망치다 - 무료 여러 가지 잡다한개 아이콘">
              <a:extLst>
                <a:ext uri="{FF2B5EF4-FFF2-40B4-BE49-F238E27FC236}">
                  <a16:creationId xmlns:a16="http://schemas.microsoft.com/office/drawing/2014/main" id="{7847836C-1CFF-49F7-863E-23E6AA5D6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502" y="2198237"/>
              <a:ext cx="2033631" cy="203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File:Family silhouette.png - Wikimedia Commons">
            <a:extLst>
              <a:ext uri="{FF2B5EF4-FFF2-40B4-BE49-F238E27FC236}">
                <a16:creationId xmlns:a16="http://schemas.microsoft.com/office/drawing/2014/main" id="{43356D6E-F3B3-479E-A2B0-3A6D8E62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76" y="2584658"/>
            <a:ext cx="2455911" cy="167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1E671-E20F-476B-AEA8-E5B55760C1CE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00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도로 디자인 벡터 재료, 도로 벡터, 선, 지도 도로 아이콘 PNG 일러스트 및 PSD 이미지 무료 다운로드 - Pngtree |  자동차, 지도, 차량">
            <a:extLst>
              <a:ext uri="{FF2B5EF4-FFF2-40B4-BE49-F238E27FC236}">
                <a16:creationId xmlns:a16="http://schemas.microsoft.com/office/drawing/2014/main" id="{41DA4D20-4755-4AA2-9074-FE22D5B66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65754">
            <a:off x="1109880" y="2467089"/>
            <a:ext cx="1398170" cy="4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도로 디자인 벡터 재료, 도로 벡터, 선, 지도 도로 아이콘 PNG 일러스트 및 PSD 이미지 무료 다운로드 - Pngtree |  자동차, 지도, 차량">
            <a:extLst>
              <a:ext uri="{FF2B5EF4-FFF2-40B4-BE49-F238E27FC236}">
                <a16:creationId xmlns:a16="http://schemas.microsoft.com/office/drawing/2014/main" id="{89AD958A-B36E-4696-A8A2-116020DD0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174613">
            <a:off x="1109880" y="3734968"/>
            <a:ext cx="1398170" cy="4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갈매기형 수장 5">
            <a:extLst>
              <a:ext uri="{FF2B5EF4-FFF2-40B4-BE49-F238E27FC236}">
                <a16:creationId xmlns:a16="http://schemas.microsoft.com/office/drawing/2014/main" id="{4964DBBB-F7C2-4002-B8B4-8C437A78DE40}"/>
              </a:ext>
            </a:extLst>
          </p:cNvPr>
          <p:cNvSpPr/>
          <p:nvPr/>
        </p:nvSpPr>
        <p:spPr>
          <a:xfrm>
            <a:off x="7743824" y="4765941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갈매기형 수장 4">
            <a:extLst>
              <a:ext uri="{FF2B5EF4-FFF2-40B4-BE49-F238E27FC236}">
                <a16:creationId xmlns:a16="http://schemas.microsoft.com/office/drawing/2014/main" id="{ACCE37FC-F761-42D2-B3AE-50349CA6BB3B}"/>
              </a:ext>
            </a:extLst>
          </p:cNvPr>
          <p:cNvSpPr/>
          <p:nvPr/>
        </p:nvSpPr>
        <p:spPr>
          <a:xfrm>
            <a:off x="4129087" y="4765941"/>
            <a:ext cx="3933825" cy="1399868"/>
          </a:xfrm>
          <a:prstGeom prst="chevron">
            <a:avLst/>
          </a:prstGeom>
          <a:solidFill>
            <a:srgbClr val="0F429D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오각형 3">
            <a:extLst>
              <a:ext uri="{FF2B5EF4-FFF2-40B4-BE49-F238E27FC236}">
                <a16:creationId xmlns:a16="http://schemas.microsoft.com/office/drawing/2014/main" id="{09583435-0748-4186-B567-6F74B4135427}"/>
              </a:ext>
            </a:extLst>
          </p:cNvPr>
          <p:cNvSpPr/>
          <p:nvPr/>
        </p:nvSpPr>
        <p:spPr>
          <a:xfrm>
            <a:off x="514350" y="4765941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A44411-A157-43C0-A87F-A5C39A93E6C3}"/>
              </a:ext>
            </a:extLst>
          </p:cNvPr>
          <p:cNvSpPr txBox="1"/>
          <p:nvPr/>
        </p:nvSpPr>
        <p:spPr>
          <a:xfrm>
            <a:off x="1961684" y="5213359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570151-508C-4BEF-AB3D-80F24343DDC0}"/>
              </a:ext>
            </a:extLst>
          </p:cNvPr>
          <p:cNvSpPr txBox="1"/>
          <p:nvPr/>
        </p:nvSpPr>
        <p:spPr>
          <a:xfrm>
            <a:off x="5455234" y="5213358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 증가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A8BC08-5629-4082-BD99-DE712BC6C691}"/>
              </a:ext>
            </a:extLst>
          </p:cNvPr>
          <p:cNvSpPr txBox="1"/>
          <p:nvPr/>
        </p:nvSpPr>
        <p:spPr>
          <a:xfrm>
            <a:off x="8760841" y="5213357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추락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오버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A192A5-7BA4-400A-A227-6B0D8209D507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E040C-3030-440E-9915-8639EFD57A6B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B1E5DE-A5A6-4E33-974E-C47C44BD0BCC}"/>
              </a:ext>
            </a:extLst>
          </p:cNvPr>
          <p:cNvSpPr txBox="1"/>
          <p:nvPr/>
        </p:nvSpPr>
        <p:spPr>
          <a:xfrm>
            <a:off x="5517956" y="4075100"/>
            <a:ext cx="1156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기본 규칙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C294448-CCDA-4953-9851-E6D40FBFB443}"/>
              </a:ext>
            </a:extLst>
          </p:cNvPr>
          <p:cNvSpPr txBox="1"/>
          <p:nvPr/>
        </p:nvSpPr>
        <p:spPr>
          <a:xfrm>
            <a:off x="1745257" y="1558868"/>
            <a:ext cx="896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사육장에서 탈출한 동물들이 도망칠 수 있도록 동물의 움직임을 좌우로 조절해서 최대한 길에서 벗어나지 않도록 도와주세요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!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8F0DE-5574-4ED2-98F2-2F9A100108F6}"/>
              </a:ext>
            </a:extLst>
          </p:cNvPr>
          <p:cNvSpPr txBox="1"/>
          <p:nvPr/>
        </p:nvSpPr>
        <p:spPr>
          <a:xfrm>
            <a:off x="5779245" y="1160828"/>
            <a:ext cx="63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목표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4EB59A-EA51-42E8-A5D7-EB1F2FAF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32" y="2751078"/>
            <a:ext cx="975213" cy="947028"/>
          </a:xfrm>
          <a:prstGeom prst="rect">
            <a:avLst/>
          </a:prstGeom>
        </p:spPr>
      </p:pic>
      <p:pic>
        <p:nvPicPr>
          <p:cNvPr id="3074" name="Picture 2" descr="Finger Touch Icons - Free SVG &amp; PNG Finger Touch Images ...">
            <a:extLst>
              <a:ext uri="{FF2B5EF4-FFF2-40B4-BE49-F238E27FC236}">
                <a16:creationId xmlns:a16="http://schemas.microsoft.com/office/drawing/2014/main" id="{8798FB11-EBF5-4910-94BF-C86553A9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6546">
            <a:off x="2628064" y="2414058"/>
            <a:ext cx="975213" cy="9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row, pencil, right icon - Free download on Iconfinder">
            <a:extLst>
              <a:ext uri="{FF2B5EF4-FFF2-40B4-BE49-F238E27FC236}">
                <a16:creationId xmlns:a16="http://schemas.microsoft.com/office/drawing/2014/main" id="{B6940A7F-A609-4ECC-835E-27676A96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4138">
            <a:off x="2237120" y="3640297"/>
            <a:ext cx="624741" cy="6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Arrow, pencil, right icon - Free download on Iconfinder">
            <a:extLst>
              <a:ext uri="{FF2B5EF4-FFF2-40B4-BE49-F238E27FC236}">
                <a16:creationId xmlns:a16="http://schemas.microsoft.com/office/drawing/2014/main" id="{7EFA359A-A076-4143-888C-FE0BFD63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3709">
            <a:off x="2145753" y="2093408"/>
            <a:ext cx="624741" cy="6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DF8B3218-5536-47B7-9A0B-0C8B803D48EA}"/>
              </a:ext>
            </a:extLst>
          </p:cNvPr>
          <p:cNvSpPr txBox="1"/>
          <p:nvPr/>
        </p:nvSpPr>
        <p:spPr>
          <a:xfrm>
            <a:off x="5836973" y="3402295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53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A056E3B-8A52-4113-9077-F64933A53CB2}"/>
              </a:ext>
            </a:extLst>
          </p:cNvPr>
          <p:cNvSpPr txBox="1"/>
          <p:nvPr/>
        </p:nvSpPr>
        <p:spPr>
          <a:xfrm>
            <a:off x="5622812" y="297084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+1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D8EDC-53D4-423B-A7F1-359D9C79C83B}"/>
              </a:ext>
            </a:extLst>
          </p:cNvPr>
          <p:cNvSpPr txBox="1"/>
          <p:nvPr/>
        </p:nvSpPr>
        <p:spPr>
          <a:xfrm>
            <a:off x="5961989" y="259405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0000300000000000000" pitchFamily="2" charset="-127"/>
              </a:rPr>
              <a:t>+2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BFD148-7FA1-4566-BECC-D2A39CC1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8204050" y="3816923"/>
            <a:ext cx="686760" cy="666912"/>
          </a:xfrm>
          <a:prstGeom prst="rect">
            <a:avLst/>
          </a:prstGeom>
        </p:spPr>
      </p:pic>
      <p:pic>
        <p:nvPicPr>
          <p:cNvPr id="3080" name="Picture 8" descr="도로 디자인 벡터 재료, 도로 벡터, 선, 지도 도로 아이콘 PNG 일러스트 및 PSD 이미지 무료 다운로드 - Pngtree |  자동차, 지도, 차량">
            <a:extLst>
              <a:ext uri="{FF2B5EF4-FFF2-40B4-BE49-F238E27FC236}">
                <a16:creationId xmlns:a16="http://schemas.microsoft.com/office/drawing/2014/main" id="{0055484A-F655-43F6-9D8A-01B7C0872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3500000">
            <a:off x="8754256" y="2913107"/>
            <a:ext cx="2392427" cy="7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원호 2">
            <a:extLst>
              <a:ext uri="{FF2B5EF4-FFF2-40B4-BE49-F238E27FC236}">
                <a16:creationId xmlns:a16="http://schemas.microsoft.com/office/drawing/2014/main" id="{5831F034-A755-447F-92B4-9B52A3CE60E8}"/>
              </a:ext>
            </a:extLst>
          </p:cNvPr>
          <p:cNvSpPr/>
          <p:nvPr/>
        </p:nvSpPr>
        <p:spPr>
          <a:xfrm flipH="1">
            <a:off x="8712956" y="3035536"/>
            <a:ext cx="799882" cy="1077219"/>
          </a:xfrm>
          <a:prstGeom prst="arc">
            <a:avLst/>
          </a:prstGeom>
          <a:ln>
            <a:solidFill>
              <a:srgbClr val="00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B781E66-BFC2-440D-BA80-E0DB0352DE19}"/>
              </a:ext>
            </a:extLst>
          </p:cNvPr>
          <p:cNvSpPr/>
          <p:nvPr/>
        </p:nvSpPr>
        <p:spPr>
          <a:xfrm flipH="1">
            <a:off x="8547713" y="2938858"/>
            <a:ext cx="799882" cy="1077219"/>
          </a:xfrm>
          <a:prstGeom prst="arc">
            <a:avLst/>
          </a:prstGeom>
          <a:ln>
            <a:solidFill>
              <a:srgbClr val="00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129DCC31-8C58-4546-B1A0-C3BE9269E562}"/>
              </a:ext>
            </a:extLst>
          </p:cNvPr>
          <p:cNvSpPr txBox="1"/>
          <p:nvPr/>
        </p:nvSpPr>
        <p:spPr>
          <a:xfrm>
            <a:off x="8810085" y="3429000"/>
            <a:ext cx="1669047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GAME OVER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438CA4-CCC7-4EC4-BBB9-35625D9B9F9D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64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4311C0-3F73-4BE4-8198-97C57F42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468" y="1653617"/>
            <a:ext cx="1757392" cy="31169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1049635" y="5272248"/>
            <a:ext cx="2041451" cy="1336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1049635" y="4798336"/>
            <a:ext cx="2041451" cy="459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5156038" y="5243555"/>
            <a:ext cx="2041451" cy="136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9262441" y="5243555"/>
            <a:ext cx="2041451" cy="136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E6F99-9EE4-0F1F-86A7-DEABEDC52A8E}"/>
              </a:ext>
            </a:extLst>
          </p:cNvPr>
          <p:cNvSpPr txBox="1"/>
          <p:nvPr/>
        </p:nvSpPr>
        <p:spPr>
          <a:xfrm>
            <a:off x="3928636" y="617776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14A12-2FF4-1B73-B103-4A624D0CF90D}"/>
              </a:ext>
            </a:extLst>
          </p:cNvPr>
          <p:cNvSpPr txBox="1"/>
          <p:nvPr/>
        </p:nvSpPr>
        <p:spPr>
          <a:xfrm>
            <a:off x="8035039" y="617776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1766428" y="4843452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준비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5156038" y="4782040"/>
            <a:ext cx="2041451" cy="441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5880525" y="4809863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9262439" y="4782040"/>
            <a:ext cx="2041451" cy="4705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9979234" y="4819957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1228911" y="5243555"/>
            <a:ext cx="1682895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 정 중앙에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초기 타일  생성 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초기 타일로부터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무작위 경로 길 생성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카메라로 관찰 가능한 만큼만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82C56-1A1E-7BB6-BAA4-21820393B94A}"/>
              </a:ext>
            </a:extLst>
          </p:cNvPr>
          <p:cNvSpPr txBox="1"/>
          <p:nvPr/>
        </p:nvSpPr>
        <p:spPr>
          <a:xfrm>
            <a:off x="5114859" y="5402602"/>
            <a:ext cx="2139192" cy="107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준비 단계가 완료되면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초기 타일 정 중앙에서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우측 대각선으로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이동 시작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카메라는 캐릭터 속도 따라 전진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3501EB-D583-C26A-4D06-9137004D56A8}"/>
              </a:ext>
            </a:extLst>
          </p:cNvPr>
          <p:cNvSpPr txBox="1"/>
          <p:nvPr/>
        </p:nvSpPr>
        <p:spPr>
          <a:xfrm>
            <a:off x="9319003" y="5372821"/>
            <a:ext cx="1901989" cy="107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화면을 터치할 때마다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 진행 방향을 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우측 대각선 방향으로 전환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왼쪽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-&gt;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오른쪽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오른쪽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-&gt;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왼쪽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C01E2-BC5C-4E55-B290-45242850E762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245DCE-3839-4A65-81DE-E4CF192FEA28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F395D-5F1F-48B4-A20D-4A5D9546D2CB}"/>
              </a:ext>
            </a:extLst>
          </p:cNvPr>
          <p:cNvSpPr txBox="1"/>
          <p:nvPr/>
        </p:nvSpPr>
        <p:spPr>
          <a:xfrm>
            <a:off x="5598718" y="1114762"/>
            <a:ext cx="1156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진행 순서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	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31D42F-A235-484B-BE42-28D7655F43C9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898534-9751-49C8-8C96-601FBE53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73" y="1665824"/>
            <a:ext cx="1757570" cy="31268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9EB26A-CC51-4231-9CEC-CC68A6BB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044" y="1645227"/>
            <a:ext cx="1763436" cy="3126881"/>
          </a:xfrm>
          <a:prstGeom prst="rect">
            <a:avLst/>
          </a:prstGeom>
        </p:spPr>
      </p:pic>
      <p:pic>
        <p:nvPicPr>
          <p:cNvPr id="30" name="Picture 2" descr="Finger Touch Icons - Free SVG &amp; PNG Finger Touch Images ...">
            <a:extLst>
              <a:ext uri="{FF2B5EF4-FFF2-40B4-BE49-F238E27FC236}">
                <a16:creationId xmlns:a16="http://schemas.microsoft.com/office/drawing/2014/main" id="{E6939D1D-EAD0-4F3B-8405-0F6FF722F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7663">
            <a:off x="10740635" y="3527243"/>
            <a:ext cx="864827" cy="8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5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5156038" y="5257900"/>
            <a:ext cx="2041451" cy="1352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9262441" y="5257898"/>
            <a:ext cx="2041451" cy="1352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E6F99-9EE4-0F1F-86A7-DEABEDC52A8E}"/>
              </a:ext>
            </a:extLst>
          </p:cNvPr>
          <p:cNvSpPr txBox="1"/>
          <p:nvPr/>
        </p:nvSpPr>
        <p:spPr>
          <a:xfrm>
            <a:off x="3928636" y="61787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14A12-2FF4-1B73-B103-4A624D0CF90D}"/>
              </a:ext>
            </a:extLst>
          </p:cNvPr>
          <p:cNvSpPr txBox="1"/>
          <p:nvPr/>
        </p:nvSpPr>
        <p:spPr>
          <a:xfrm>
            <a:off x="8035039" y="61787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5156037" y="4792756"/>
            <a:ext cx="2041451" cy="4651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5642480" y="482555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경로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9262439" y="4792756"/>
            <a:ext cx="2041451" cy="4506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9749683" y="482220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오버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82C56-1A1E-7BB6-BAA4-21820393B94A}"/>
              </a:ext>
            </a:extLst>
          </p:cNvPr>
          <p:cNvSpPr txBox="1"/>
          <p:nvPr/>
        </p:nvSpPr>
        <p:spPr>
          <a:xfrm>
            <a:off x="5133796" y="5514522"/>
            <a:ext cx="2063691" cy="85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타일을 생성하는 과정 반복하여 캐릭터가 지나갈 수 있는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경로 계속 생성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3501EB-D583-C26A-4D06-9137004D56A8}"/>
              </a:ext>
            </a:extLst>
          </p:cNvPr>
          <p:cNvSpPr txBox="1"/>
          <p:nvPr/>
        </p:nvSpPr>
        <p:spPr>
          <a:xfrm>
            <a:off x="9262175" y="5585046"/>
            <a:ext cx="2041451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타일에서 벗어나면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카메라의 움직임 게임 종료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C01E2-BC5C-4E55-B290-45242850E762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245DCE-3839-4A65-81DE-E4CF192FEA28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F395D-5F1F-48B4-A20D-4A5D9546D2CB}"/>
              </a:ext>
            </a:extLst>
          </p:cNvPr>
          <p:cNvSpPr txBox="1"/>
          <p:nvPr/>
        </p:nvSpPr>
        <p:spPr>
          <a:xfrm>
            <a:off x="5517956" y="1160828"/>
            <a:ext cx="1156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진행 순서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	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2E9EE2-8C45-4279-ADBA-C986BB7DA592}"/>
              </a:ext>
            </a:extLst>
          </p:cNvPr>
          <p:cNvSpPr txBox="1"/>
          <p:nvPr/>
        </p:nvSpPr>
        <p:spPr>
          <a:xfrm>
            <a:off x="5983074" y="299218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B74B46-0B49-4252-9BFB-F2812C868559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EA744DD-CB75-407A-BFE6-6826EC99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4" y="1611380"/>
            <a:ext cx="1784534" cy="31838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CE6240-9E51-445A-8039-CAE3964C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48" y="1611380"/>
            <a:ext cx="1792491" cy="31838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C4C3E4-1533-4291-BFF8-3B72E834A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656" y="1987249"/>
            <a:ext cx="1729964" cy="2379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891930-6EB5-45EA-B670-5927BC01B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78" y="1987250"/>
            <a:ext cx="1807348" cy="235503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56EE15-38EC-4173-AC34-7746AAC16D9D}"/>
              </a:ext>
            </a:extLst>
          </p:cNvPr>
          <p:cNvSpPr/>
          <p:nvPr/>
        </p:nvSpPr>
        <p:spPr>
          <a:xfrm>
            <a:off x="1049635" y="5272248"/>
            <a:ext cx="2041451" cy="1336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296378-59F0-4FC9-B6BE-83FBE6DCF967}"/>
              </a:ext>
            </a:extLst>
          </p:cNvPr>
          <p:cNvSpPr/>
          <p:nvPr/>
        </p:nvSpPr>
        <p:spPr>
          <a:xfrm>
            <a:off x="1049635" y="4798336"/>
            <a:ext cx="2041451" cy="459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1653F8-FC05-402B-A5CD-1165F66425CD}"/>
              </a:ext>
            </a:extLst>
          </p:cNvPr>
          <p:cNvSpPr txBox="1"/>
          <p:nvPr/>
        </p:nvSpPr>
        <p:spPr>
          <a:xfrm>
            <a:off x="1540405" y="4843452"/>
            <a:ext cx="105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 증가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A4C37F-7746-4164-B7CC-CABF146C615F}"/>
              </a:ext>
            </a:extLst>
          </p:cNvPr>
          <p:cNvSpPr txBox="1"/>
          <p:nvPr/>
        </p:nvSpPr>
        <p:spPr>
          <a:xfrm>
            <a:off x="1228911" y="5514523"/>
            <a:ext cx="1682895" cy="852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방향을 전환하거나 타일 위 아이템을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습득할 때마다 점수 증가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2D6A8-8614-4DF3-9331-FC2175C933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1"/>
          <a:stretch/>
        </p:blipFill>
        <p:spPr>
          <a:xfrm>
            <a:off x="8537943" y="1605313"/>
            <a:ext cx="1798466" cy="3187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95BFFB-7E28-460E-8ADF-56FA8B334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434" y="1605313"/>
            <a:ext cx="1795722" cy="31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8C01E2-BC5C-4E55-B290-45242850E762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245DCE-3839-4A65-81DE-E4CF192FEA28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8F395D-5F1F-48B4-A20D-4A5D9546D2CB}"/>
              </a:ext>
            </a:extLst>
          </p:cNvPr>
          <p:cNvSpPr txBox="1"/>
          <p:nvPr/>
        </p:nvSpPr>
        <p:spPr>
          <a:xfrm>
            <a:off x="3450251" y="1160828"/>
            <a:ext cx="5291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Chicken Game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의 시스템적 핵심 구성 요소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8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가지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B0721-206D-4FCC-A576-A5DDFD2AB6D1}"/>
              </a:ext>
            </a:extLst>
          </p:cNvPr>
          <p:cNvSpPr txBox="1"/>
          <p:nvPr/>
        </p:nvSpPr>
        <p:spPr>
          <a:xfrm>
            <a:off x="1916843" y="342900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카메라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시야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C44DF-0D2B-4F16-A6E5-2CC14DBD6C2D}"/>
              </a:ext>
            </a:extLst>
          </p:cNvPr>
          <p:cNvSpPr txBox="1"/>
          <p:nvPr/>
        </p:nvSpPr>
        <p:spPr>
          <a:xfrm>
            <a:off x="4249432" y="3441119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359603-2414-4780-B68D-EB41FF271C44}"/>
              </a:ext>
            </a:extLst>
          </p:cNvPr>
          <p:cNvSpPr txBox="1"/>
          <p:nvPr/>
        </p:nvSpPr>
        <p:spPr>
          <a:xfrm>
            <a:off x="6668986" y="3478405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타일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93A4B3-A063-4804-A1C8-E93BDFA0996C}"/>
              </a:ext>
            </a:extLst>
          </p:cNvPr>
          <p:cNvSpPr txBox="1"/>
          <p:nvPr/>
        </p:nvSpPr>
        <p:spPr>
          <a:xfrm>
            <a:off x="8864120" y="3478405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시작 지점 타일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CA284-903E-43AE-9610-809B5099D404}"/>
              </a:ext>
            </a:extLst>
          </p:cNvPr>
          <p:cNvSpPr txBox="1"/>
          <p:nvPr/>
        </p:nvSpPr>
        <p:spPr>
          <a:xfrm>
            <a:off x="1916843" y="574639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타일 삭제 지점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61802-1FD4-429B-A3CA-31DB3D98BF32}"/>
              </a:ext>
            </a:extLst>
          </p:cNvPr>
          <p:cNvSpPr txBox="1"/>
          <p:nvPr/>
        </p:nvSpPr>
        <p:spPr>
          <a:xfrm>
            <a:off x="4249432" y="5758509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배경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F1BA0-6C81-4361-8F75-AF72EC8E016F}"/>
              </a:ext>
            </a:extLst>
          </p:cNvPr>
          <p:cNvSpPr txBox="1"/>
          <p:nvPr/>
        </p:nvSpPr>
        <p:spPr>
          <a:xfrm>
            <a:off x="6668986" y="5795795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아이템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A2CEF5-68C1-480D-8E50-757CC366B0C6}"/>
              </a:ext>
            </a:extLst>
          </p:cNvPr>
          <p:cNvSpPr txBox="1"/>
          <p:nvPr/>
        </p:nvSpPr>
        <p:spPr>
          <a:xfrm>
            <a:off x="8864120" y="5795795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점수</a:t>
            </a:r>
          </a:p>
        </p:txBody>
      </p:sp>
      <p:pic>
        <p:nvPicPr>
          <p:cNvPr id="6146" name="Picture 2" descr="Film camera - Gebruikersinterface en Gebaren iconen">
            <a:extLst>
              <a:ext uri="{FF2B5EF4-FFF2-40B4-BE49-F238E27FC236}">
                <a16:creationId xmlns:a16="http://schemas.microsoft.com/office/drawing/2014/main" id="{8F43E6B0-F47F-4EC7-8E98-19DE7CEB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02" y="1962170"/>
            <a:ext cx="1065403" cy="10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398265-07C7-454C-9117-6E870210C59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5E8DC5-1944-4AB9-8C35-D732F9FF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93" y="1899269"/>
            <a:ext cx="1288968" cy="1359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9D64A0-E00C-475C-AAF6-AFB49DF3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249" y="1899269"/>
            <a:ext cx="1552473" cy="1359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B5E251-3656-4C68-B813-CFDE8579E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468" r="785"/>
          <a:stretch/>
        </p:blipFill>
        <p:spPr>
          <a:xfrm>
            <a:off x="8933871" y="1904235"/>
            <a:ext cx="1233586" cy="1353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0763E-7914-4C1D-9687-076E75F0C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274" y="4057263"/>
            <a:ext cx="1678664" cy="1606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FA7F6-3B26-46CC-B585-346D06CC89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2" r="-1" b="53645"/>
          <a:stretch/>
        </p:blipFill>
        <p:spPr>
          <a:xfrm flipH="1">
            <a:off x="4739941" y="3986663"/>
            <a:ext cx="663187" cy="1723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B04727-6AE1-4AE6-96B4-D62A909F1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296" y="3841229"/>
            <a:ext cx="705750" cy="791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7D68D1-2C9D-4B78-9615-025D0241E8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26" r="9415"/>
          <a:stretch/>
        </p:blipFill>
        <p:spPr>
          <a:xfrm>
            <a:off x="6754249" y="4633046"/>
            <a:ext cx="693047" cy="10308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9628B6-7A3C-4795-BACD-2CDA099B0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297" y="4634358"/>
            <a:ext cx="705750" cy="10319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E80BBB-57E0-4CB8-8197-5F18453DE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047" y="4623763"/>
            <a:ext cx="702536" cy="1040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C83DE3-7226-49F7-A2B8-9ACF72080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4433" y="4134497"/>
            <a:ext cx="732863" cy="596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CB59A9-D081-420B-85BD-5823236D1E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286" y="4457852"/>
            <a:ext cx="924055" cy="12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1685436" y="1540606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2432228" y="1599383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1685436" y="2552688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2432228" y="2611465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1685436" y="3564770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2432228" y="3623547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플랫폼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1685436" y="4576852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2432228" y="4635629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타겟팅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27236-9D11-46DD-AEB3-01DDECDC08AD}"/>
              </a:ext>
            </a:extLst>
          </p:cNvPr>
          <p:cNvSpPr txBox="1"/>
          <p:nvPr/>
        </p:nvSpPr>
        <p:spPr>
          <a:xfrm>
            <a:off x="1685436" y="5536354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0EC8FF-D834-4140-9B8E-61BFA1C294C9}"/>
              </a:ext>
            </a:extLst>
          </p:cNvPr>
          <p:cNvSpPr txBox="1"/>
          <p:nvPr/>
        </p:nvSpPr>
        <p:spPr>
          <a:xfrm>
            <a:off x="2432228" y="5588934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 방향성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0C681-4DE4-424E-A58F-2DEAC8588DDC}"/>
              </a:ext>
            </a:extLst>
          </p:cNvPr>
          <p:cNvSpPr txBox="1"/>
          <p:nvPr/>
        </p:nvSpPr>
        <p:spPr>
          <a:xfrm>
            <a:off x="6158167" y="1488026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D34B67-B550-45A2-B36E-9AD0F6BE1EF4}"/>
              </a:ext>
            </a:extLst>
          </p:cNvPr>
          <p:cNvSpPr txBox="1"/>
          <p:nvPr/>
        </p:nvSpPr>
        <p:spPr>
          <a:xfrm>
            <a:off x="6904959" y="1546803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519C4-913C-4B32-8D01-EE684BBC0E05}"/>
              </a:ext>
            </a:extLst>
          </p:cNvPr>
          <p:cNvSpPr txBox="1"/>
          <p:nvPr/>
        </p:nvSpPr>
        <p:spPr>
          <a:xfrm>
            <a:off x="6158167" y="2500108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B01A9-C86C-4378-B5CD-145CD62449A6}"/>
              </a:ext>
            </a:extLst>
          </p:cNvPr>
          <p:cNvSpPr txBox="1"/>
          <p:nvPr/>
        </p:nvSpPr>
        <p:spPr>
          <a:xfrm>
            <a:off x="6904959" y="2558885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화면 구성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2B8AD-6817-41C7-8618-3D21BA0711A5}"/>
              </a:ext>
            </a:extLst>
          </p:cNvPr>
          <p:cNvSpPr txBox="1"/>
          <p:nvPr/>
        </p:nvSpPr>
        <p:spPr>
          <a:xfrm>
            <a:off x="6158167" y="3512190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3B720-75F7-4E0E-9D57-A3E95BAF0ECA}"/>
              </a:ext>
            </a:extLst>
          </p:cNvPr>
          <p:cNvSpPr txBox="1"/>
          <p:nvPr/>
        </p:nvSpPr>
        <p:spPr>
          <a:xfrm>
            <a:off x="6904959" y="3570967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비주얼 컨셉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0E5F04-06BB-4929-B0AA-D91409222D07}"/>
              </a:ext>
            </a:extLst>
          </p:cNvPr>
          <p:cNvSpPr txBox="1"/>
          <p:nvPr/>
        </p:nvSpPr>
        <p:spPr>
          <a:xfrm>
            <a:off x="6158167" y="4524272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83EEC9-B5B9-4BF1-9CDA-69F110E87BD5}"/>
              </a:ext>
            </a:extLst>
          </p:cNvPr>
          <p:cNvSpPr txBox="1"/>
          <p:nvPr/>
        </p:nvSpPr>
        <p:spPr>
          <a:xfrm>
            <a:off x="6904959" y="4583049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140667-2925-4347-8A05-2514158D7999}"/>
              </a:ext>
            </a:extLst>
          </p:cNvPr>
          <p:cNvSpPr txBox="1"/>
          <p:nvPr/>
        </p:nvSpPr>
        <p:spPr>
          <a:xfrm>
            <a:off x="6158167" y="5483774"/>
            <a:ext cx="1059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endParaRPr lang="ko-KR" altLang="en-US" sz="3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44FC22-3C6A-4FC1-A95C-0F1677C093EB}"/>
              </a:ext>
            </a:extLst>
          </p:cNvPr>
          <p:cNvSpPr txBox="1"/>
          <p:nvPr/>
        </p:nvSpPr>
        <p:spPr>
          <a:xfrm>
            <a:off x="6904959" y="5536354"/>
            <a:ext cx="35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일정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5FE36F-A18A-4D08-B8FD-49914D8CFD8A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187BFCF-FE09-4EA7-A59E-CD29AE03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5025588"/>
            <a:ext cx="3019846" cy="16766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게임을 실행 중인 기기에 게임 화면을 송출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초당 최대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60Hz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주사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일반적인 스마트폰 초당 주사율의 최댓값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세로형 모바일 디바이스의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Full HD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해상도만 지원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(1080 x 1920)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화면에서는 캐릭터와 동일한 방향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속도로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위치 및 각도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닭을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Y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축의 상단에서 내려다보아 전체적인 시각 정보를 습득 가능하게 만드는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탑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다운 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각도를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X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축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35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 밑으로 회전하여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저공경사부감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형성</a:t>
            </a:r>
          </a:p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닭의 움직임과 동일한 속도로 전진하여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플레이에 지장을 주는 경우 방지 </a:t>
            </a:r>
          </a:p>
          <a:p>
            <a:pPr lvl="1"/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닭이 카메라보다 빨리 움직여 닭이 카메라의 범위 바깥으로 나가는 경우</a:t>
            </a:r>
          </a:p>
          <a:p>
            <a:pPr lvl="1"/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카메라가 닭보다 빨리 움직여 닭이 카메라의 범위 바깥으로 나가는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 </a:t>
            </a:r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시야</a:t>
            </a:r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Picture 2" descr="Film camera - Gebruikersinterface en Gebaren iconen">
            <a:extLst>
              <a:ext uri="{FF2B5EF4-FFF2-40B4-BE49-F238E27FC236}">
                <a16:creationId xmlns:a16="http://schemas.microsoft.com/office/drawing/2014/main" id="{49D102FB-4EB5-4D0C-BC5A-4F7DD0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61739" y="3958724"/>
            <a:ext cx="725639" cy="72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B0E35E5-454A-49CD-A4AB-42D9F5306C4D}"/>
              </a:ext>
            </a:extLst>
          </p:cNvPr>
          <p:cNvCxnSpPr>
            <a:cxnSpLocks/>
          </p:cNvCxnSpPr>
          <p:nvPr/>
        </p:nvCxnSpPr>
        <p:spPr>
          <a:xfrm flipV="1">
            <a:off x="1271151" y="1008519"/>
            <a:ext cx="16274" cy="2499679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175457-6EB5-4BDA-8562-8E2032012BB3}"/>
              </a:ext>
            </a:extLst>
          </p:cNvPr>
          <p:cNvCxnSpPr>
            <a:cxnSpLocks/>
          </p:cNvCxnSpPr>
          <p:nvPr/>
        </p:nvCxnSpPr>
        <p:spPr>
          <a:xfrm flipH="1" flipV="1">
            <a:off x="2685932" y="1008519"/>
            <a:ext cx="7058" cy="2499679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5007D6-99DC-43F6-8943-668F78476E32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1271151" y="3508198"/>
            <a:ext cx="653408" cy="450526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FC2B25-5677-4A5D-AF46-5945D921585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924559" y="3508198"/>
            <a:ext cx="759597" cy="450526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899125-4736-48D8-9E18-FB2A971CF3AF}"/>
              </a:ext>
            </a:extLst>
          </p:cNvPr>
          <p:cNvCxnSpPr>
            <a:cxnSpLocks/>
          </p:cNvCxnSpPr>
          <p:nvPr/>
        </p:nvCxnSpPr>
        <p:spPr>
          <a:xfrm>
            <a:off x="587229" y="4930267"/>
            <a:ext cx="1700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C1E815-12DB-40A5-B82D-C29A40A8DE11}"/>
              </a:ext>
            </a:extLst>
          </p:cNvPr>
          <p:cNvCxnSpPr>
            <a:cxnSpLocks/>
          </p:cNvCxnSpPr>
          <p:nvPr/>
        </p:nvCxnSpPr>
        <p:spPr>
          <a:xfrm>
            <a:off x="587229" y="4930266"/>
            <a:ext cx="1700149" cy="57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Film camera - Gebruikersinterface en Gebaren iconen">
            <a:extLst>
              <a:ext uri="{FF2B5EF4-FFF2-40B4-BE49-F238E27FC236}">
                <a16:creationId xmlns:a16="http://schemas.microsoft.com/office/drawing/2014/main" id="{2E7ED64B-59B6-42C2-B6AF-AD61C84C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7490">
            <a:off x="233640" y="5018497"/>
            <a:ext cx="428306" cy="4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원호 34">
            <a:extLst>
              <a:ext uri="{FF2B5EF4-FFF2-40B4-BE49-F238E27FC236}">
                <a16:creationId xmlns:a16="http://schemas.microsoft.com/office/drawing/2014/main" id="{35AA35A7-E691-4C16-A927-30B66F8589FD}"/>
              </a:ext>
            </a:extLst>
          </p:cNvPr>
          <p:cNvSpPr/>
          <p:nvPr/>
        </p:nvSpPr>
        <p:spPr>
          <a:xfrm flipV="1">
            <a:off x="750177" y="4839199"/>
            <a:ext cx="197779" cy="186376"/>
          </a:xfrm>
          <a:prstGeom prst="arc">
            <a:avLst/>
          </a:prstGeom>
          <a:ln>
            <a:solidFill>
              <a:srgbClr val="002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3F5223-EDBC-4F81-81BF-2E4BDC120AE3}"/>
              </a:ext>
            </a:extLst>
          </p:cNvPr>
          <p:cNvSpPr txBox="1"/>
          <p:nvPr/>
        </p:nvSpPr>
        <p:spPr>
          <a:xfrm>
            <a:off x="1111165" y="490290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35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ECBFF7-6503-47AC-BFE6-E1BA99A3A0A3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571B83-4D96-4EAA-8497-1EE1F5CD1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34" y="1090566"/>
            <a:ext cx="1358913" cy="2417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1632E6-3297-4354-A288-4791FFB85C5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633" y="5655101"/>
            <a:ext cx="602925" cy="5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크기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 윗면 모서리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½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넓이와 타일의 옆면 모서리 대비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½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높이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충돌 및 물리 감지 범위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구체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닭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독수리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 등 다양한 모델 적용 가능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조작하는 대상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점수 상승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오버의 조건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우측 대각선 방향으로 멈추지 않고 직진 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시작 시 기본 값은 우측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화면을 터치 할 시 이동 방향 전환 프로세스 실행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점수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증가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우측 대각선 방향으로 이동 중인 상태일 경우 좌측 대각선 방향 이동 상태로 전환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좌측 대각선 방향으로 이동 중인 상태일 경우 우측 대각선 방향 이동 상태로 전환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닭의 방향 전환에는 물리적 관성이 적용되지 않아 목표 방향이 바뀐 즉시 해당 방향으로 이동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타일의 윗면에서 벗어나 떨어지면 게임 오버 처리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0D9779-6BE3-447B-A5D9-A7AF4B6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46" y="1465784"/>
            <a:ext cx="1462293" cy="14200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AA5B1D-E658-45E4-B535-883B9EF5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46" y="2885813"/>
            <a:ext cx="1462293" cy="13376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44D1B9-F94D-4E88-A7DC-0846EBB1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646" y="4223414"/>
            <a:ext cx="1462293" cy="13648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9AB742-1EC6-4637-AD4A-EECFD5329224}"/>
              </a:ext>
            </a:extLst>
          </p:cNvPr>
          <p:cNvSpPr/>
          <p:nvPr/>
        </p:nvSpPr>
        <p:spPr>
          <a:xfrm>
            <a:off x="1474766" y="1650655"/>
            <a:ext cx="1074052" cy="105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97F31-C007-4E01-A8B6-D98A78BC1553}"/>
              </a:ext>
            </a:extLst>
          </p:cNvPr>
          <p:cNvSpPr txBox="1"/>
          <p:nvPr/>
        </p:nvSpPr>
        <p:spPr>
          <a:xfrm>
            <a:off x="2129196" y="107975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충돌 범위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CF3ABC-8DE0-48B1-B3CE-202D681A2141}"/>
              </a:ext>
            </a:extLst>
          </p:cNvPr>
          <p:cNvCxnSpPr>
            <a:cxnSpLocks/>
            <a:stCxn id="13" idx="1"/>
            <a:endCxn id="4" idx="0"/>
          </p:cNvCxnSpPr>
          <p:nvPr/>
        </p:nvCxnSpPr>
        <p:spPr>
          <a:xfrm flipH="1">
            <a:off x="2011792" y="1279808"/>
            <a:ext cx="117404" cy="370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659AC4-6A40-4F9B-AF49-C765A15308E8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FF08F8-60CC-4F47-9849-D5DB8FA44F7A}"/>
              </a:ext>
            </a:extLst>
          </p:cNvPr>
          <p:cNvSpPr/>
          <p:nvPr/>
        </p:nvSpPr>
        <p:spPr>
          <a:xfrm>
            <a:off x="1474766" y="3029470"/>
            <a:ext cx="1074052" cy="105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AD838A-3386-44F8-ACB8-550CBBF44765}"/>
              </a:ext>
            </a:extLst>
          </p:cNvPr>
          <p:cNvSpPr/>
          <p:nvPr/>
        </p:nvSpPr>
        <p:spPr>
          <a:xfrm>
            <a:off x="1474766" y="4367071"/>
            <a:ext cx="1074052" cy="105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0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윗면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(Top),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(Bottom)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모서리 길이가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옆면들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(Front, Back, Left, Right)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모서리 길이의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배인 직육면체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떨어지는 경사를 직관적으로 표현하기 위해 직육면체로 설정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경로라는 사실을 직관적으로 전달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배경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색들과의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명확한 구분을 위해 콘크리트 스타일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텍스쳐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적용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용도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플레이어의 이동 방향을 구성하는 가장 작은 단위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타일들이 연결되어 캐릭터가 지나갈 수 있는 경로 형성</a:t>
            </a:r>
            <a:endParaRPr lang="en-US" altLang="ko-KR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Picture 2" descr="Cuboid - Free education icons">
            <a:extLst>
              <a:ext uri="{FF2B5EF4-FFF2-40B4-BE49-F238E27FC236}">
                <a16:creationId xmlns:a16="http://schemas.microsoft.com/office/drawing/2014/main" id="{6BB1E026-7ED9-4BF1-BCC1-2E525E6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400402" y="3258596"/>
            <a:ext cx="1207001" cy="12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1B26A9-5ED6-44BE-AF03-B42172BF27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69" y="1074500"/>
            <a:ext cx="1046467" cy="1727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6B4A9B-99DA-4D9A-8ECA-649EE9CA3DC7}"/>
              </a:ext>
            </a:extLst>
          </p:cNvPr>
          <p:cNvSpPr txBox="1"/>
          <p:nvPr/>
        </p:nvSpPr>
        <p:spPr>
          <a:xfrm>
            <a:off x="201748" y="2785612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타일 역할의 직육면체의 높이와 각 면을 지칭하는 투시도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25AEB-D310-4889-80A5-8423F4C1EE13}"/>
              </a:ext>
            </a:extLst>
          </p:cNvPr>
          <p:cNvSpPr txBox="1"/>
          <p:nvPr/>
        </p:nvSpPr>
        <p:spPr>
          <a:xfrm>
            <a:off x="178888" y="4639239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위의 투시도를 바탕으로 형성한 타일 오브젝트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텍스처 미적용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D0242-8F10-4F12-B6D7-C145CE58E471}"/>
              </a:ext>
            </a:extLst>
          </p:cNvPr>
          <p:cNvSpPr txBox="1"/>
          <p:nvPr/>
        </p:nvSpPr>
        <p:spPr>
          <a:xfrm>
            <a:off x="192323" y="6369209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텍스쳐가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입혀진 타일들이 나란히 모여 형성된 도로 형태의 경로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932714-B00C-4C98-A473-E19D6EC546F8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231A14-3C01-46F1-AB1F-58DDCCBD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7" y="4939858"/>
            <a:ext cx="1239171" cy="14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6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Cuboid - Free education icons">
            <a:extLst>
              <a:ext uri="{FF2B5EF4-FFF2-40B4-BE49-F238E27FC236}">
                <a16:creationId xmlns:a16="http://schemas.microsoft.com/office/drawing/2014/main" id="{3A9852B8-1BC9-4B78-82B1-AA0D0610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597765" y="3763133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공유하는 규칙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일정 확률로 위쪽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(Top)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방면 정 중앙 위치에 아이템 생성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2.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생성 및 삭제 프로세스를 소지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 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생성 프로세스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: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공이 다른 플랫폼 윗면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(Top)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도달하면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두 가지 값 중 하나를 무작위로 받아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         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마지막으로 생성된 타일의 왼쪽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(Left)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또는 정면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(Front)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플랫폼이 생성될지 결정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□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왼쪽에서 생성될 경우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 정면 방향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기준 좌측으로 이어지는 길 형성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□ 정면에서 생성될 경우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 정면 방향 기준 우측으로 이어지는 길 형성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■ 주의 사항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카메라가 관측 불가능한 좌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우측에 경로가 형성될 가능성 차단 필요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○ 지정된 좌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우측 범위를 넘은 지점에 생성되는 타일들은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	   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원래 생성되어야 하는 지점의 반대 지점에서 생성 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	    (ex. Left -&gt; Front / Front -&gt; Left)</a:t>
            </a: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□ 목적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이동할 수 있는 길을 끊김없이 형성하여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게임의 진행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삭제 프로세스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타일이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삭제 지점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도달하면 게임 내에서 소멸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	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□ 목적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용도를 다한 타일을 제거해 불필요한 자원 낭비 방지</a:t>
            </a:r>
            <a:endParaRPr lang="en-US" altLang="ko-KR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1" name="Picture 2" descr="Cuboid - Free education icons">
            <a:extLst>
              <a:ext uri="{FF2B5EF4-FFF2-40B4-BE49-F238E27FC236}">
                <a16:creationId xmlns:a16="http://schemas.microsoft.com/office/drawing/2014/main" id="{C6C41D06-9B04-4D94-86B1-57D54B52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203901" y="3325708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uboid - Free education icons">
            <a:extLst>
              <a:ext uri="{FF2B5EF4-FFF2-40B4-BE49-F238E27FC236}">
                <a16:creationId xmlns:a16="http://schemas.microsoft.com/office/drawing/2014/main" id="{897D6FD2-D6E1-4409-B348-B9FED956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043597" y="3424520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527D4F-AE37-4490-B5FF-8A016A10B81A}"/>
              </a:ext>
            </a:extLst>
          </p:cNvPr>
          <p:cNvSpPr txBox="1"/>
          <p:nvPr/>
        </p:nvSpPr>
        <p:spPr>
          <a:xfrm>
            <a:off x="1735041" y="30182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0" name="Picture 2" descr="Film camera - Gebruikersinterface en Gebaren iconen">
            <a:extLst>
              <a:ext uri="{FF2B5EF4-FFF2-40B4-BE49-F238E27FC236}">
                <a16:creationId xmlns:a16="http://schemas.microsoft.com/office/drawing/2014/main" id="{77021D38-9569-4D4B-8EEB-DF660C67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216057" y="4944973"/>
            <a:ext cx="488960" cy="4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다리꼴 30">
            <a:extLst>
              <a:ext uri="{FF2B5EF4-FFF2-40B4-BE49-F238E27FC236}">
                <a16:creationId xmlns:a16="http://schemas.microsoft.com/office/drawing/2014/main" id="{6AAA1BA2-BD7D-4A39-BB74-908D8410660A}"/>
              </a:ext>
            </a:extLst>
          </p:cNvPr>
          <p:cNvSpPr/>
          <p:nvPr/>
        </p:nvSpPr>
        <p:spPr>
          <a:xfrm rot="5400000">
            <a:off x="-8214" y="5286940"/>
            <a:ext cx="1345912" cy="56907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308205-20F9-4B2D-846B-4576043B4930}"/>
              </a:ext>
            </a:extLst>
          </p:cNvPr>
          <p:cNvSpPr txBox="1"/>
          <p:nvPr/>
        </p:nvSpPr>
        <p:spPr>
          <a:xfrm>
            <a:off x="1687790" y="54981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3" name="Picture 2" descr="Cuboid - Free education icons">
            <a:extLst>
              <a:ext uri="{FF2B5EF4-FFF2-40B4-BE49-F238E27FC236}">
                <a16:creationId xmlns:a16="http://schemas.microsoft.com/office/drawing/2014/main" id="{C9E482CF-AFE1-49D3-9F5B-AACACFA61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607374" y="5849165"/>
            <a:ext cx="550192" cy="5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665CB2-7C12-4FBC-A779-91197F73D0FB}"/>
              </a:ext>
            </a:extLst>
          </p:cNvPr>
          <p:cNvCxnSpPr>
            <a:cxnSpLocks/>
          </p:cNvCxnSpPr>
          <p:nvPr/>
        </p:nvCxnSpPr>
        <p:spPr>
          <a:xfrm flipH="1">
            <a:off x="518720" y="6545656"/>
            <a:ext cx="743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Film camera - Gebruikersinterface en Gebaren iconen">
            <a:extLst>
              <a:ext uri="{FF2B5EF4-FFF2-40B4-BE49-F238E27FC236}">
                <a16:creationId xmlns:a16="http://schemas.microsoft.com/office/drawing/2014/main" id="{FC1D2401-A3B4-4B10-B331-CA5101A4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156757" y="4999789"/>
            <a:ext cx="488960" cy="4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다리꼴 39">
            <a:extLst>
              <a:ext uri="{FF2B5EF4-FFF2-40B4-BE49-F238E27FC236}">
                <a16:creationId xmlns:a16="http://schemas.microsoft.com/office/drawing/2014/main" id="{4690029C-0053-40F1-8D80-883C317B1D88}"/>
              </a:ext>
            </a:extLst>
          </p:cNvPr>
          <p:cNvSpPr/>
          <p:nvPr/>
        </p:nvSpPr>
        <p:spPr>
          <a:xfrm rot="5400000">
            <a:off x="1932486" y="5341756"/>
            <a:ext cx="1345912" cy="56907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D6F65B-ECF9-4876-BCBD-F2BE5E92C9A4}"/>
              </a:ext>
            </a:extLst>
          </p:cNvPr>
          <p:cNvGrpSpPr/>
          <p:nvPr/>
        </p:nvGrpSpPr>
        <p:grpSpPr>
          <a:xfrm rot="6706594">
            <a:off x="2704591" y="5912533"/>
            <a:ext cx="892460" cy="464616"/>
            <a:chOff x="2534252" y="5821624"/>
            <a:chExt cx="892460" cy="46461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A9317A8-77A3-4DA2-AA99-49879131D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209" y="6090514"/>
              <a:ext cx="226503" cy="195726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ABE0C6C-A760-47D8-A8E8-88816A303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099" y="5821624"/>
              <a:ext cx="0" cy="301842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591CC8D-7287-4F64-AC26-0FA00E6BB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4252" y="6123941"/>
              <a:ext cx="223264" cy="159155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B7B1FE1-F0E6-4396-813F-6A16ED7006A8}"/>
              </a:ext>
            </a:extLst>
          </p:cNvPr>
          <p:cNvCxnSpPr>
            <a:cxnSpLocks/>
          </p:cNvCxnSpPr>
          <p:nvPr/>
        </p:nvCxnSpPr>
        <p:spPr>
          <a:xfrm flipV="1">
            <a:off x="1128786" y="5778625"/>
            <a:ext cx="241032" cy="113398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B4FBC73-68C5-4604-8C0A-E972B70C3817}"/>
              </a:ext>
            </a:extLst>
          </p:cNvPr>
          <p:cNvCxnSpPr>
            <a:cxnSpLocks/>
          </p:cNvCxnSpPr>
          <p:nvPr/>
        </p:nvCxnSpPr>
        <p:spPr>
          <a:xfrm flipV="1">
            <a:off x="1065290" y="5535200"/>
            <a:ext cx="103712" cy="300124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9F1454-6D85-4BD2-892B-E1A86258841A}"/>
              </a:ext>
            </a:extLst>
          </p:cNvPr>
          <p:cNvSpPr txBox="1"/>
          <p:nvPr/>
        </p:nvSpPr>
        <p:spPr>
          <a:xfrm>
            <a:off x="224608" y="4572949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생성 프로세스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FE09FD-B565-4886-BA6D-1A2192DD1413}"/>
              </a:ext>
            </a:extLst>
          </p:cNvPr>
          <p:cNvSpPr txBox="1"/>
          <p:nvPr/>
        </p:nvSpPr>
        <p:spPr>
          <a:xfrm>
            <a:off x="189689" y="6553424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삭제 프로세스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63" name="Picture 2" descr="Cuboid - Free education icons">
            <a:extLst>
              <a:ext uri="{FF2B5EF4-FFF2-40B4-BE49-F238E27FC236}">
                <a16:creationId xmlns:a16="http://schemas.microsoft.com/office/drawing/2014/main" id="{16CB9557-91F7-4E79-9C2E-F8AB55569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437460" y="3861944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uboid - Free education icons">
            <a:extLst>
              <a:ext uri="{FF2B5EF4-FFF2-40B4-BE49-F238E27FC236}">
                <a16:creationId xmlns:a16="http://schemas.microsoft.com/office/drawing/2014/main" id="{F9112B1F-0FEC-41F3-82CC-1AB18E2E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277156" y="3960756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uboid - Free education icons">
            <a:extLst>
              <a:ext uri="{FF2B5EF4-FFF2-40B4-BE49-F238E27FC236}">
                <a16:creationId xmlns:a16="http://schemas.microsoft.com/office/drawing/2014/main" id="{ADD7B139-3485-49EE-836E-EEE8159D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388758" y="2776291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uboid - Free education icons">
            <a:extLst>
              <a:ext uri="{FF2B5EF4-FFF2-40B4-BE49-F238E27FC236}">
                <a16:creationId xmlns:a16="http://schemas.microsoft.com/office/drawing/2014/main" id="{17E217A7-2845-48D6-8A79-744C1FC0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566324" y="2885512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uboid - Free education icons">
            <a:extLst>
              <a:ext uri="{FF2B5EF4-FFF2-40B4-BE49-F238E27FC236}">
                <a16:creationId xmlns:a16="http://schemas.microsoft.com/office/drawing/2014/main" id="{60A603A7-AEE5-409D-B359-6DF6F81A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406020" y="2984324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9BD74-0BE0-4768-BE9E-38CBA32D8DD7}"/>
              </a:ext>
            </a:extLst>
          </p:cNvPr>
          <p:cNvCxnSpPr>
            <a:cxnSpLocks/>
          </p:cNvCxnSpPr>
          <p:nvPr/>
        </p:nvCxnSpPr>
        <p:spPr>
          <a:xfrm flipV="1">
            <a:off x="2792732" y="2624806"/>
            <a:ext cx="102914" cy="58964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2C16199-EAF9-4ECE-8222-A2EFE7DAFF97}"/>
              </a:ext>
            </a:extLst>
          </p:cNvPr>
          <p:cNvCxnSpPr>
            <a:cxnSpLocks/>
          </p:cNvCxnSpPr>
          <p:nvPr/>
        </p:nvCxnSpPr>
        <p:spPr>
          <a:xfrm flipV="1">
            <a:off x="2638697" y="2504684"/>
            <a:ext cx="0" cy="141143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02A4201-8A21-47D9-93BC-BF9259AF952B}"/>
              </a:ext>
            </a:extLst>
          </p:cNvPr>
          <p:cNvCxnSpPr>
            <a:cxnSpLocks/>
          </p:cNvCxnSpPr>
          <p:nvPr/>
        </p:nvCxnSpPr>
        <p:spPr>
          <a:xfrm flipH="1" flipV="1">
            <a:off x="2409778" y="2643477"/>
            <a:ext cx="74750" cy="31465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526DA6F-67E6-44E3-B892-6007AA0027C6}"/>
              </a:ext>
            </a:extLst>
          </p:cNvPr>
          <p:cNvSpPr txBox="1"/>
          <p:nvPr/>
        </p:nvSpPr>
        <p:spPr>
          <a:xfrm>
            <a:off x="1717720" y="387963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6E72B5E-82C5-4E1B-BE49-688261DD9C93}"/>
              </a:ext>
            </a:extLst>
          </p:cNvPr>
          <p:cNvCxnSpPr>
            <a:cxnSpLocks/>
          </p:cNvCxnSpPr>
          <p:nvPr/>
        </p:nvCxnSpPr>
        <p:spPr>
          <a:xfrm flipV="1">
            <a:off x="2988095" y="3623265"/>
            <a:ext cx="102914" cy="58964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AC57447-689A-4356-9C70-13D104E95A7D}"/>
              </a:ext>
            </a:extLst>
          </p:cNvPr>
          <p:cNvCxnSpPr>
            <a:cxnSpLocks/>
          </p:cNvCxnSpPr>
          <p:nvPr/>
        </p:nvCxnSpPr>
        <p:spPr>
          <a:xfrm flipV="1">
            <a:off x="2845898" y="3514245"/>
            <a:ext cx="0" cy="141143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C6B7915-1117-443B-AC9F-E3ACFBE2D427}"/>
              </a:ext>
            </a:extLst>
          </p:cNvPr>
          <p:cNvCxnSpPr>
            <a:cxnSpLocks/>
          </p:cNvCxnSpPr>
          <p:nvPr/>
        </p:nvCxnSpPr>
        <p:spPr>
          <a:xfrm flipH="1" flipV="1">
            <a:off x="2605141" y="3641936"/>
            <a:ext cx="74750" cy="31465"/>
          </a:xfrm>
          <a:prstGeom prst="line">
            <a:avLst/>
          </a:prstGeom>
          <a:ln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BA0CE8D-F1BB-4F7A-B301-4DC215CFD9B2}"/>
              </a:ext>
            </a:extLst>
          </p:cNvPr>
          <p:cNvSpPr txBox="1"/>
          <p:nvPr/>
        </p:nvSpPr>
        <p:spPr>
          <a:xfrm>
            <a:off x="224608" y="2204153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아이템 생성 예시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88" name="Picture 2" descr="Cuboid - Free education icons">
            <a:extLst>
              <a:ext uri="{FF2B5EF4-FFF2-40B4-BE49-F238E27FC236}">
                <a16:creationId xmlns:a16="http://schemas.microsoft.com/office/drawing/2014/main" id="{1D75DD4E-0D80-4D02-83D5-F7548D56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885293" y="3514320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C47AB42-AB83-4C35-B30B-5011986D4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6" y="3356219"/>
            <a:ext cx="261417" cy="253861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2B23FC2-CB91-49F3-96CF-A24F72FF1F87}"/>
              </a:ext>
            </a:extLst>
          </p:cNvPr>
          <p:cNvCxnSpPr>
            <a:cxnSpLocks/>
          </p:cNvCxnSpPr>
          <p:nvPr/>
        </p:nvCxnSpPr>
        <p:spPr>
          <a:xfrm flipV="1">
            <a:off x="574255" y="3599585"/>
            <a:ext cx="300611" cy="21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 descr="Cuboid - Free education icons">
            <a:extLst>
              <a:ext uri="{FF2B5EF4-FFF2-40B4-BE49-F238E27FC236}">
                <a16:creationId xmlns:a16="http://schemas.microsoft.com/office/drawing/2014/main" id="{45480D3E-061C-4211-B128-303F8CCC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249849" y="3078233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C9E1B741-4679-44AF-8F4F-3C8B9869F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275" y="2928737"/>
            <a:ext cx="261417" cy="253861"/>
          </a:xfrm>
          <a:prstGeom prst="rect">
            <a:avLst/>
          </a:prstGeom>
        </p:spPr>
      </p:pic>
      <p:pic>
        <p:nvPicPr>
          <p:cNvPr id="97" name="Picture 2" descr="Cuboid - Free education icons">
            <a:extLst>
              <a:ext uri="{FF2B5EF4-FFF2-40B4-BE49-F238E27FC236}">
                <a16:creationId xmlns:a16="http://schemas.microsoft.com/office/drawing/2014/main" id="{5E3FB9CF-9495-407D-96D8-4FD9DFC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2108222" y="4060406"/>
            <a:ext cx="509194" cy="50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8B0D341-960E-4BBE-A98D-4D273F35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623" y="3903890"/>
            <a:ext cx="261417" cy="253861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B4E58E-89A6-4B04-A59C-771BED8EFAB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657C8B-D868-4701-A30E-38D4BF93E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8" y="1019731"/>
            <a:ext cx="622026" cy="1173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CFBE45-0562-472E-AA1F-E25AC6DAC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53" y="1000771"/>
            <a:ext cx="583351" cy="12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5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윗면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(Top),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(Bottom)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모서리 길이가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옆면들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(Front, Back, Left, Right)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모서리 길이의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배인 직육면체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실행과 동시에 플레이어를 곧바로 이동 과정에 투입할 경우 게임의 난이도가 급상승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플레이어에게 실행 후 초기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2~3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 간의 일종의 적응 단계를 부여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고정적인 초기 타일 생성 위치를 보유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초기 타일 생성 위치에서 타일이 생성되며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이후 생성되는 모든 타일들로 이어주는 일종의 시작 지점 역할을 수행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일반 타일과 마찬가지로 타일 삭제 지점에 도달하면 게임 내에서 소멸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최초 실행 시에만 생성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시작 지점 타일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D0326-9B86-47E2-8977-DAF7F78088F6}"/>
              </a:ext>
            </a:extLst>
          </p:cNvPr>
          <p:cNvSpPr txBox="1"/>
          <p:nvPr/>
        </p:nvSpPr>
        <p:spPr>
          <a:xfrm>
            <a:off x="224608" y="3512701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 시작 지점 타일의 기본 형태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8EC6C-9F72-4165-B433-74A6773E87D2}"/>
              </a:ext>
            </a:extLst>
          </p:cNvPr>
          <p:cNvSpPr txBox="1"/>
          <p:nvPr/>
        </p:nvSpPr>
        <p:spPr>
          <a:xfrm>
            <a:off x="178888" y="5988820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고정 초기 타일 생성 위치에서 초기 타일이 생성된 이후의 모습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3F7E0E-75F8-4B69-8A5D-6D07E5C4AC68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38047-B5DB-4310-9D35-94B19764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14" y="1202296"/>
            <a:ext cx="2423564" cy="2247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882C4-9401-4588-91FD-0CDF83B4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59" y="3944128"/>
            <a:ext cx="1150807" cy="19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게임 내에서 관찰 불가능한 평면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충돌한 타일들의 게임 내 소멸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이동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카메라와 함께 이동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카메라가 전진하면 플랫폼 하강 지점도 함께 전진하여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지나간 플랫폼들을 순차적으로 삭제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목적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: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닭이 지나온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획득하지 못한 아이템은 게임 내에서 더 이상 역할이 없기에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내에서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잔류시킬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경우 불필요한 자원 소모를 초래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개별 타일들이 자체적인 삭제 조건을 소지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계산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실행하는 것보다 용이한 타일 삭제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타일 삭제 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Picture 2" descr="Film camera - Gebruikersinterface en Gebaren iconen">
            <a:extLst>
              <a:ext uri="{FF2B5EF4-FFF2-40B4-BE49-F238E27FC236}">
                <a16:creationId xmlns:a16="http://schemas.microsoft.com/office/drawing/2014/main" id="{5E0E969F-AB80-42AE-B198-ED4D4278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297991" y="1208233"/>
            <a:ext cx="488960" cy="4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다리꼴 10">
            <a:extLst>
              <a:ext uri="{FF2B5EF4-FFF2-40B4-BE49-F238E27FC236}">
                <a16:creationId xmlns:a16="http://schemas.microsoft.com/office/drawing/2014/main" id="{1ADD15A1-A6EA-4F5C-88DB-CA02D95A56A9}"/>
              </a:ext>
            </a:extLst>
          </p:cNvPr>
          <p:cNvSpPr/>
          <p:nvPr/>
        </p:nvSpPr>
        <p:spPr>
          <a:xfrm rot="5400000">
            <a:off x="73720" y="1550200"/>
            <a:ext cx="1345912" cy="56907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8D176-ED73-4189-B638-0D5450321412}"/>
              </a:ext>
            </a:extLst>
          </p:cNvPr>
          <p:cNvSpPr txBox="1"/>
          <p:nvPr/>
        </p:nvSpPr>
        <p:spPr>
          <a:xfrm>
            <a:off x="1769724" y="176142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3" name="Picture 2" descr="Cuboid - Free education icons">
            <a:extLst>
              <a:ext uri="{FF2B5EF4-FFF2-40B4-BE49-F238E27FC236}">
                <a16:creationId xmlns:a16="http://schemas.microsoft.com/office/drawing/2014/main" id="{47A3C670-1090-4F5F-9E62-1578F8AD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032555" y="2059053"/>
            <a:ext cx="550192" cy="5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767C09-E58A-44EE-A512-0B39728CA0B4}"/>
              </a:ext>
            </a:extLst>
          </p:cNvPr>
          <p:cNvCxnSpPr>
            <a:cxnSpLocks/>
          </p:cNvCxnSpPr>
          <p:nvPr/>
        </p:nvCxnSpPr>
        <p:spPr>
          <a:xfrm>
            <a:off x="309651" y="2808916"/>
            <a:ext cx="77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Film camera - Gebruikersinterface en Gebaren iconen">
            <a:extLst>
              <a:ext uri="{FF2B5EF4-FFF2-40B4-BE49-F238E27FC236}">
                <a16:creationId xmlns:a16="http://schemas.microsoft.com/office/drawing/2014/main" id="{E6CC4E87-C978-4CF7-849A-99E428BB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238691" y="1263049"/>
            <a:ext cx="488960" cy="4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다리꼴 15">
            <a:extLst>
              <a:ext uri="{FF2B5EF4-FFF2-40B4-BE49-F238E27FC236}">
                <a16:creationId xmlns:a16="http://schemas.microsoft.com/office/drawing/2014/main" id="{5C631E05-1E30-4DF5-A9A1-65A0883817DD}"/>
              </a:ext>
            </a:extLst>
          </p:cNvPr>
          <p:cNvSpPr/>
          <p:nvPr/>
        </p:nvSpPr>
        <p:spPr>
          <a:xfrm rot="5400000">
            <a:off x="2014420" y="1605016"/>
            <a:ext cx="1345912" cy="56907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189D68-2085-437F-804E-008750318D34}"/>
              </a:ext>
            </a:extLst>
          </p:cNvPr>
          <p:cNvGrpSpPr/>
          <p:nvPr/>
        </p:nvGrpSpPr>
        <p:grpSpPr>
          <a:xfrm rot="6706594">
            <a:off x="2786525" y="2175793"/>
            <a:ext cx="892460" cy="464616"/>
            <a:chOff x="2534252" y="5821624"/>
            <a:chExt cx="892460" cy="46461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CC95A36-8EB3-4F4B-83B3-2E732B974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209" y="6090514"/>
              <a:ext cx="226503" cy="195726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0B38C48-F2BA-46D2-9450-F8D712AE7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099" y="5821624"/>
              <a:ext cx="0" cy="301842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A4AE03E-8B01-4BBA-A18F-9AFF1FE0D7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4252" y="6123941"/>
              <a:ext cx="223264" cy="159155"/>
            </a:xfrm>
            <a:prstGeom prst="line">
              <a:avLst/>
            </a:prstGeom>
            <a:ln>
              <a:solidFill>
                <a:srgbClr val="0F4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6" descr="gold coin money symbol icon 19046339 PNG">
            <a:extLst>
              <a:ext uri="{FF2B5EF4-FFF2-40B4-BE49-F238E27FC236}">
                <a16:creationId xmlns:a16="http://schemas.microsoft.com/office/drawing/2014/main" id="{12A203EC-86B2-4E9B-88A2-7945FDE5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42" y="1847178"/>
            <a:ext cx="292070" cy="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D8ABDB-5F3E-4B49-8480-107C04D85AC9}"/>
              </a:ext>
            </a:extLst>
          </p:cNvPr>
          <p:cNvSpPr txBox="1"/>
          <p:nvPr/>
        </p:nvSpPr>
        <p:spPr>
          <a:xfrm>
            <a:off x="224608" y="3124609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타일 삭제 지점이 타일을 삭제하는 과정에 대한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05175D-DB7A-48E3-A20C-C33281BD01A4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EF9C89-7856-441E-963D-420738E7F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16" y="3702020"/>
            <a:ext cx="1695811" cy="1661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0EFFD0-AA2D-4B47-80BB-B3D97EA34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227" y="3702020"/>
            <a:ext cx="1660131" cy="16601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25D4DC-5095-4871-92A0-E53D96F99D7F}"/>
              </a:ext>
            </a:extLst>
          </p:cNvPr>
          <p:cNvSpPr txBox="1"/>
          <p:nvPr/>
        </p:nvSpPr>
        <p:spPr>
          <a:xfrm>
            <a:off x="162494" y="5545952"/>
            <a:ext cx="3604310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타일 삭제 지점이 카메라를 따라 전진하며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실제로 타일을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삭제하는 과정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5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시야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 관찰 가능한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범위만큼을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커버 가능한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평면 및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평면 위 존재하는 오브젝트들의 집합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타일들 하단에 위치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Z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축 정면으로 접합면이 안보이도록 연결된 형태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3.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타일 삭제 지점에 도달한 배경 오브젝트는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최후미에 존재하는 배경 오브젝트의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  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후방으로 이동시켜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플레이어에게 배경이 반복된다는 감각을 형성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점수가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50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점 단위의 수에 도달할 때마다 배경 변경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배경 변경 순서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산 → 강 → 사막 → 마을 → 도시 → 산 →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…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순환 구조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기능적 역할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진행도를 직관적으로 전달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점수를 육안으로 확인하는 것보다 직관적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심리적 역할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똑같은 배경을 반복하는 과정에서 유발될 수 있는 단조로움 방지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시각적 환기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6BBF3E-A470-45A3-90F4-2E407886E86D}"/>
              </a:ext>
            </a:extLst>
          </p:cNvPr>
          <p:cNvSpPr txBox="1"/>
          <p:nvPr/>
        </p:nvSpPr>
        <p:spPr>
          <a:xfrm>
            <a:off x="98747" y="6425665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실제 실행 과정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671140-E76E-4490-B127-BEDAA057CFF9}"/>
              </a:ext>
            </a:extLst>
          </p:cNvPr>
          <p:cNvSpPr/>
          <p:nvPr/>
        </p:nvSpPr>
        <p:spPr>
          <a:xfrm>
            <a:off x="284407" y="3079720"/>
            <a:ext cx="1181015" cy="45719"/>
          </a:xfrm>
          <a:prstGeom prst="rect">
            <a:avLst/>
          </a:prstGeom>
          <a:solidFill>
            <a:srgbClr val="0F429D"/>
          </a:solidFill>
          <a:ln>
            <a:solidFill>
              <a:srgbClr val="002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2742E7-DEFF-4866-BD0A-1B52BD272580}"/>
              </a:ext>
            </a:extLst>
          </p:cNvPr>
          <p:cNvSpPr/>
          <p:nvPr/>
        </p:nvSpPr>
        <p:spPr>
          <a:xfrm>
            <a:off x="2309848" y="3079720"/>
            <a:ext cx="1181015" cy="45719"/>
          </a:xfrm>
          <a:prstGeom prst="rect">
            <a:avLst/>
          </a:prstGeom>
          <a:solidFill>
            <a:srgbClr val="0F429D"/>
          </a:solidFill>
          <a:ln>
            <a:solidFill>
              <a:srgbClr val="002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AC450A-5EC0-4A73-A0E2-5DFA7ACDEA10}"/>
              </a:ext>
            </a:extLst>
          </p:cNvPr>
          <p:cNvSpPr txBox="1"/>
          <p:nvPr/>
        </p:nvSpPr>
        <p:spPr>
          <a:xfrm>
            <a:off x="86289" y="3517354"/>
            <a:ext cx="3604310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플레이어가 타일 이동 지점으로 도착하자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최후미로 이동하는 과정의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04A5E4-CB5E-4DCE-AF92-D1417EEC621C}"/>
              </a:ext>
            </a:extLst>
          </p:cNvPr>
          <p:cNvSpPr txBox="1"/>
          <p:nvPr/>
        </p:nvSpPr>
        <p:spPr>
          <a:xfrm>
            <a:off x="1705977" y="21219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&gt;&gt;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55F797-1391-4264-9CA7-373C150616B4}"/>
              </a:ext>
            </a:extLst>
          </p:cNvPr>
          <p:cNvSpPr/>
          <p:nvPr/>
        </p:nvSpPr>
        <p:spPr>
          <a:xfrm>
            <a:off x="562272" y="2394587"/>
            <a:ext cx="637564" cy="617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1D6B50-95F8-4DA0-A6D3-DCC0FD7787F2}"/>
              </a:ext>
            </a:extLst>
          </p:cNvPr>
          <p:cNvSpPr/>
          <p:nvPr/>
        </p:nvSpPr>
        <p:spPr>
          <a:xfrm>
            <a:off x="562272" y="1774003"/>
            <a:ext cx="637564" cy="6175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9870A0-D263-4405-AE4A-94F68E71AF72}"/>
              </a:ext>
            </a:extLst>
          </p:cNvPr>
          <p:cNvSpPr/>
          <p:nvPr/>
        </p:nvSpPr>
        <p:spPr>
          <a:xfrm>
            <a:off x="562272" y="1170349"/>
            <a:ext cx="637564" cy="6175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E9D50B-1522-45B3-9197-5DE6D4C9EC91}"/>
              </a:ext>
            </a:extLst>
          </p:cNvPr>
          <p:cNvCxnSpPr>
            <a:cxnSpLocks/>
          </p:cNvCxnSpPr>
          <p:nvPr/>
        </p:nvCxnSpPr>
        <p:spPr>
          <a:xfrm flipV="1">
            <a:off x="199827" y="2751589"/>
            <a:ext cx="1921" cy="70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69E9EBC-F894-4251-96EE-3BBD1AC3AAC3}"/>
              </a:ext>
            </a:extLst>
          </p:cNvPr>
          <p:cNvSpPr/>
          <p:nvPr/>
        </p:nvSpPr>
        <p:spPr>
          <a:xfrm>
            <a:off x="2601968" y="1159367"/>
            <a:ext cx="637564" cy="617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EBC4A12-A8B0-4395-A853-B8739462FAFF}"/>
              </a:ext>
            </a:extLst>
          </p:cNvPr>
          <p:cNvSpPr/>
          <p:nvPr/>
        </p:nvSpPr>
        <p:spPr>
          <a:xfrm>
            <a:off x="2601968" y="2397193"/>
            <a:ext cx="637564" cy="6175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1C36BED-4E97-4039-B762-3C3B892226CB}"/>
              </a:ext>
            </a:extLst>
          </p:cNvPr>
          <p:cNvSpPr/>
          <p:nvPr/>
        </p:nvSpPr>
        <p:spPr>
          <a:xfrm>
            <a:off x="2601968" y="1793539"/>
            <a:ext cx="637564" cy="6175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</a:t>
            </a:r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A77B0F-5AE4-4951-84D0-AEB726F9ACF4}"/>
              </a:ext>
            </a:extLst>
          </p:cNvPr>
          <p:cNvSpPr txBox="1"/>
          <p:nvPr/>
        </p:nvSpPr>
        <p:spPr>
          <a:xfrm>
            <a:off x="79613" y="2964195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타일 삭제 지점</a:t>
            </a:r>
            <a:endParaRPr lang="en-US" altLang="ko-KR" sz="1200" spc="-15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6" name="화살표: U자형 85">
            <a:extLst>
              <a:ext uri="{FF2B5EF4-FFF2-40B4-BE49-F238E27FC236}">
                <a16:creationId xmlns:a16="http://schemas.microsoft.com/office/drawing/2014/main" id="{E5877095-22EA-4F9A-AA71-6D3431969841}"/>
              </a:ext>
            </a:extLst>
          </p:cNvPr>
          <p:cNvSpPr/>
          <p:nvPr/>
        </p:nvSpPr>
        <p:spPr>
          <a:xfrm rot="16200000" flipV="1">
            <a:off x="2669786" y="1928525"/>
            <a:ext cx="1659692" cy="38193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18F130E-CB2E-4FA6-956E-0C174CDE3B3B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03939-D2C6-401E-8FFC-9E98B2AC2287}"/>
              </a:ext>
            </a:extLst>
          </p:cNvPr>
          <p:cNvSpPr txBox="1"/>
          <p:nvPr/>
        </p:nvSpPr>
        <p:spPr>
          <a:xfrm>
            <a:off x="0" y="3184739"/>
            <a:ext cx="1241308" cy="26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spc="-150" dirty="0">
                <a:solidFill>
                  <a:srgbClr val="0F429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← 타일 이동 방향</a:t>
            </a:r>
            <a:endParaRPr lang="en-US" altLang="ko-KR" sz="1000" spc="-150" dirty="0">
              <a:solidFill>
                <a:srgbClr val="0F429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F568E3-D5F1-4455-91A9-0D106EE5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4114798"/>
            <a:ext cx="857013" cy="22549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D88257-7A6D-4D89-8FF1-9FA6968D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62" y="4114798"/>
            <a:ext cx="811293" cy="22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6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시야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 관찰 가능한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범위만큼을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커버 가능한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평면 및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평면 위 존재하는 오브젝트들의 집합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타일들 하단에 위치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Z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축 정면으로 접합면이 안보이도록 연결된 형태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3.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타일 삭제 지점에 도달한 배경 오브젝트는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최후미에 존재하는 배경 오브젝트의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  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후방으로 이동시켜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플레이어에게 배경이 반복된다는 감각을 형성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점수가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50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점 단위의 수에 도달할 때마다 배경 변경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배경 변경 순서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시골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→ 바다 → 사막 → 설산 → 도시 → 시골 →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…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순환 구조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기능적 역할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진행도를 직관적으로 전달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점수를 육안으로 확인하는 것보다 직관적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심리적 역할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똑같은 배경을 반복하는 과정에서 유발될 수 있는 단조로움 방지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시각적 환기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6BBF3E-A470-45A3-90F4-2E407886E86D}"/>
              </a:ext>
            </a:extLst>
          </p:cNvPr>
          <p:cNvSpPr txBox="1"/>
          <p:nvPr/>
        </p:nvSpPr>
        <p:spPr>
          <a:xfrm>
            <a:off x="266073" y="2910640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배경 예시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좌측부터 시골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바다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사막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18F130E-CB2E-4FA6-956E-0C174CDE3B3B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6FC697-6F82-4BE0-82DD-2AC9AA4B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67" y="1090566"/>
            <a:ext cx="1003749" cy="1786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F525A-0AC9-4BB2-BD31-5DDCA3C2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" y="1090565"/>
            <a:ext cx="1000650" cy="1786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796D94-DF7E-40B2-8B21-C49A1392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795" y="1084266"/>
            <a:ext cx="1007470" cy="17868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92360A-035C-4172-9BB5-FDDDE1CE2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952" y="3831692"/>
            <a:ext cx="981313" cy="1389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D7BC47-B5FE-4DAA-A823-C469DACBB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12" y="3817885"/>
            <a:ext cx="1104140" cy="14031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F720F8-4C7F-46BC-8D91-D804E2274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14" y="3833081"/>
            <a:ext cx="931898" cy="13879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3762C0B-E7BA-4010-919E-378B4DA9E04D}"/>
              </a:ext>
            </a:extLst>
          </p:cNvPr>
          <p:cNvSpPr txBox="1"/>
          <p:nvPr/>
        </p:nvSpPr>
        <p:spPr>
          <a:xfrm>
            <a:off x="103727" y="5308126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땅바닥 위에 환경 오브젝트가 무작위로 배치된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14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아이템별로 상이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기능주의적 디자인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캐릭터와 충돌하는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충돌 범위는 구체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아이템의 형태를 실제 충돌 범위로 반영할 경우 과다 연산 우려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타일의 윗면 정 중앙에 부양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목적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단순히 길을 따라가기만 한다는 행위에서 유발될 수 있는 단조로움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수집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획득 및 화폐 개념을 도입하여 수집 욕구 자극 및 재화 획득을 위한 반복 플레이 유도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3.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랜덤 생성되는 아이템이 유발하는 무작위적 경험을 통해 매 회차마다 새로운 인상 형성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아이템은 아이템별 획득 프로세스를 소지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공이 아이템의 충돌 범위에 충돌할 경우 아이템 별 획득 프로세스들이 실행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아이템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CB4BF-FD65-4E87-9ED9-BF4592ECD4DF}"/>
              </a:ext>
            </a:extLst>
          </p:cNvPr>
          <p:cNvSpPr txBox="1"/>
          <p:nvPr/>
        </p:nvSpPr>
        <p:spPr>
          <a:xfrm>
            <a:off x="224608" y="3447922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아이템이 타일 위에 생성된 모습에 대한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822E86-3129-4148-9718-8AAD75DDD963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512734-7583-46FE-918A-52B72C26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4" y="1188353"/>
            <a:ext cx="1107837" cy="193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5B4592-DB6E-4968-9A66-429770FE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101" y="1188353"/>
            <a:ext cx="742934" cy="21858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F78023-78AF-4E3D-926F-7FF765CD1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0" y="3914531"/>
            <a:ext cx="1040841" cy="1755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6F3286-F25F-4405-99BA-CC86B5BCB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271" y="3914531"/>
            <a:ext cx="944838" cy="1755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0C0F9-B59D-475F-8804-291DB9947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368" y="5137773"/>
            <a:ext cx="1284892" cy="9186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CD956-DF28-44B6-91DD-F830D3B2A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177" y="5185781"/>
            <a:ext cx="1002642" cy="9498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8DD3A1-4736-451C-8F45-668FFE13D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815" y="2438023"/>
            <a:ext cx="2534004" cy="20957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6A3F0F-A4EE-4CAB-BAA5-656F40074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536" y="3914428"/>
            <a:ext cx="977293" cy="17552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E2B16A-14DA-4C7A-B27E-2498D05513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1783" y="3702941"/>
            <a:ext cx="1527360" cy="180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코인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점수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증가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현재 보유 중인 코인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풍선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획득 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2.5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 간 캐릭터의 추락 무효화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획득 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2.5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 후 소멸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획득 후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2.5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 이내에 같은 색의 풍선을 획득할 시 게임 오버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공통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아이템 소멸</a:t>
            </a: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아이템이 소멸된 위치에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+1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텍스트 표시 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 (+1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텍스트는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 후에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페이드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아웃되며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화면에서 소멸</a:t>
            </a:r>
          </a:p>
          <a:p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아이템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55367E-0601-4C27-8EBF-25EA56B6CBBC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AC22C5-C234-43EF-86C2-B8B321FD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23" y="1607510"/>
            <a:ext cx="1168198" cy="13106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3BAF5-037F-4850-A038-63B065764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" r="9415"/>
          <a:stretch/>
        </p:blipFill>
        <p:spPr>
          <a:xfrm>
            <a:off x="787023" y="4279691"/>
            <a:ext cx="965928" cy="14367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3DE5AB-53BF-49EC-9488-EF214CABB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71" y="4281003"/>
            <a:ext cx="981632" cy="14354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32D370-5166-48FA-9D8B-222F95CF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317" y="4279691"/>
            <a:ext cx="969526" cy="14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545EF-3FD1-4E60-89E5-C27E4D899177}"/>
              </a:ext>
            </a:extLst>
          </p:cNvPr>
          <p:cNvSpPr txBox="1"/>
          <p:nvPr/>
        </p:nvSpPr>
        <p:spPr>
          <a:xfrm>
            <a:off x="4026715" y="2996561"/>
            <a:ext cx="4138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장르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하이퍼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캐주얼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플랫폼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Android / iOS (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OS)</a:t>
            </a:r>
          </a:p>
          <a:p>
            <a:pPr algn="ctr"/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목표 이용 연령대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이용가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엔진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Unity</a:t>
            </a:r>
          </a:p>
          <a:p>
            <a:pPr algn="ctr"/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요구 사양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50MB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이하의 용량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800E5-9163-4283-A082-4F34A7CA1146}"/>
              </a:ext>
            </a:extLst>
          </p:cNvPr>
          <p:cNvSpPr txBox="1"/>
          <p:nvPr/>
        </p:nvSpPr>
        <p:spPr>
          <a:xfrm>
            <a:off x="4862169" y="2041953"/>
            <a:ext cx="2467663" cy="553998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Chicken Game</a:t>
            </a:r>
            <a:endParaRPr lang="ko-KR" altLang="en-US" sz="3000" spc="-1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8074F-3B7C-46E8-853C-F153F1864AD3}"/>
              </a:ext>
            </a:extLst>
          </p:cNvPr>
          <p:cNvSpPr txBox="1"/>
          <p:nvPr/>
        </p:nvSpPr>
        <p:spPr>
          <a:xfrm>
            <a:off x="1083878" y="423744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BCEBC2-A46E-41CF-A000-6408D10B1D1C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554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 방식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F925A-69ED-4804-BD4B-66F0F0A7F63B}"/>
              </a:ext>
            </a:extLst>
          </p:cNvPr>
          <p:cNvSpPr txBox="1"/>
          <p:nvPr/>
        </p:nvSpPr>
        <p:spPr>
          <a:xfrm>
            <a:off x="4447143" y="1709616"/>
            <a:ext cx="75994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정수형 데이터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기록 중인 점수 또는 최고 기록으로 저장된 점수를 텍스트로 표현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위치는 화면마다 상이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화면은 화면 중앙 상단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/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화면은 화면 중앙 하단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범위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최소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최대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100,000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까지의 정수형 데이터를 저장 가능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 회차마다 점수는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초기화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종료 시 현재 회차에서 기록한 점수가 이전 최고 기록 점수를 초과할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회차의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점수가 최고 기록 점수로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플레이어의 실력을 가장 직관적으로 확인 가능한 척도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스스로 형성한 최고 기록이라는 수치를 지속적으로 노출하여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게임에 결말이 없지만 도전의식 자극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기록 경신이라는 반복 플레이의 동기를 부여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C1DD8-0123-4117-8BCE-9EA39B678B5F}"/>
              </a:ext>
            </a:extLst>
          </p:cNvPr>
          <p:cNvSpPr txBox="1"/>
          <p:nvPr/>
        </p:nvSpPr>
        <p:spPr>
          <a:xfrm>
            <a:off x="4447143" y="109056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DA751-108D-4E47-97B5-97F58A679427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FD76C-4135-4BBE-8313-7F8E225A7563}"/>
              </a:ext>
            </a:extLst>
          </p:cNvPr>
          <p:cNvSpPr txBox="1"/>
          <p:nvPr/>
        </p:nvSpPr>
        <p:spPr>
          <a:xfrm>
            <a:off x="224608" y="5155502"/>
            <a:ext cx="3604310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▲ 게임 화면에서 등장하는 점수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예시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40FAD-ABCA-48BC-9F8F-3E8E73C6492A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673AC8-80E2-4A1D-A1C4-884B366B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13" y="1540430"/>
            <a:ext cx="1785699" cy="318874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16A117D-42CA-4BAD-9583-FBED8A09B756}"/>
              </a:ext>
            </a:extLst>
          </p:cNvPr>
          <p:cNvSpPr/>
          <p:nvPr/>
        </p:nvSpPr>
        <p:spPr>
          <a:xfrm>
            <a:off x="1753271" y="1912689"/>
            <a:ext cx="553701" cy="484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461313-71EB-4DCD-865D-3E10321913E1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59C8C7-EBA2-443F-942F-E5880BC7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8" y="1008519"/>
            <a:ext cx="4955404" cy="3998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A9554-2D75-417B-8C25-D2498A82F4DD}"/>
              </a:ext>
            </a:extLst>
          </p:cNvPr>
          <p:cNvSpPr txBox="1"/>
          <p:nvPr/>
        </p:nvSpPr>
        <p:spPr>
          <a:xfrm>
            <a:off x="2607260" y="5184395"/>
            <a:ext cx="6977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화면</a:t>
            </a:r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Scene 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전환 </a:t>
            </a:r>
            <a:r>
              <a:rPr lang="ko-KR" altLang="en-US" sz="2400" spc="-150" dirty="0" err="1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미영향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요소</a:t>
            </a:r>
            <a:r>
              <a:rPr lang="en-US" altLang="ko-KR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2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로컬 파일</a:t>
            </a:r>
            <a:endParaRPr lang="en-US" altLang="ko-KR" sz="2400" spc="-15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endParaRPr lang="en-US" altLang="ko-KR" sz="2400" spc="-15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화살표 방향대로 화면 이동 기능</a:t>
            </a:r>
          </a:p>
        </p:txBody>
      </p:sp>
    </p:spTree>
    <p:extLst>
      <p:ext uri="{BB962C8B-B14F-4D97-AF65-F5344CB8AC3E}">
        <p14:creationId xmlns:p14="http://schemas.microsoft.com/office/powerpoint/2010/main" val="4060612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2F16CD2-EAF7-4D22-95F5-40D92105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3" y="1709616"/>
            <a:ext cx="2510564" cy="44665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버튼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텍스트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이미지로 구성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버튼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화면 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터치 시 화면 내 존재하는 모든 버튼 숨기고 게임 실행 상태로 돌입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SHOP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상점화면으로 이동 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?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룰 설명 화면으로 이동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PROFILE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닉네임 설정 화면으로 이동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사운드 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터치 시 사운드 출력 여부를 온 오프 가능 및 해당 버튼의 이미지 변경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  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최초 실행 시 기본값은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ON) </a:t>
            </a:r>
          </a:p>
          <a:p>
            <a:pPr lvl="1"/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         ON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상태인 사운드 버튼의 경우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터치 시 사운드 </a:t>
            </a:r>
            <a:r>
              <a:rPr lang="ko-KR" altLang="en-US" sz="13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미출력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상태로 전환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 변경</a:t>
            </a:r>
          </a:p>
          <a:p>
            <a:pPr lvl="1"/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         OFF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상태인 사운드 버튼의 경우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터치 시 사운드 </a:t>
            </a:r>
            <a:r>
              <a:rPr lang="ko-KR" altLang="en-US" sz="13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미출력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상태로 전환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 변경 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RANK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랭킹 확인 화면으로 이동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LAUNGUAGE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언어 설정 화면으로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A71EE-0A1E-4107-8BA4-53D7470A1839}"/>
              </a:ext>
            </a:extLst>
          </p:cNvPr>
          <p:cNvSpPr/>
          <p:nvPr/>
        </p:nvSpPr>
        <p:spPr>
          <a:xfrm>
            <a:off x="808810" y="1709616"/>
            <a:ext cx="2507267" cy="4466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377CED-3148-4974-A70A-CBF44E625B42}"/>
              </a:ext>
            </a:extLst>
          </p:cNvPr>
          <p:cNvCxnSpPr>
            <a:cxnSpLocks/>
          </p:cNvCxnSpPr>
          <p:nvPr/>
        </p:nvCxnSpPr>
        <p:spPr>
          <a:xfrm flipH="1">
            <a:off x="3316077" y="2617365"/>
            <a:ext cx="1230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1A62B5-2B58-40B4-9D07-3148E29C0294}"/>
              </a:ext>
            </a:extLst>
          </p:cNvPr>
          <p:cNvCxnSpPr>
            <a:cxnSpLocks/>
          </p:cNvCxnSpPr>
          <p:nvPr/>
        </p:nvCxnSpPr>
        <p:spPr>
          <a:xfrm flipH="1">
            <a:off x="1795245" y="4226212"/>
            <a:ext cx="2651898" cy="1053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BD80B76-51E3-4C8C-BD11-84DF970103B1}"/>
              </a:ext>
            </a:extLst>
          </p:cNvPr>
          <p:cNvCxnSpPr>
            <a:cxnSpLocks/>
          </p:cNvCxnSpPr>
          <p:nvPr/>
        </p:nvCxnSpPr>
        <p:spPr>
          <a:xfrm flipH="1">
            <a:off x="1577130" y="2985624"/>
            <a:ext cx="2870013" cy="193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199B017-7717-4C45-A0E2-9142B4B072F6}"/>
              </a:ext>
            </a:extLst>
          </p:cNvPr>
          <p:cNvCxnSpPr>
            <a:cxnSpLocks/>
          </p:cNvCxnSpPr>
          <p:nvPr/>
        </p:nvCxnSpPr>
        <p:spPr>
          <a:xfrm flipH="1">
            <a:off x="2726422" y="3426185"/>
            <a:ext cx="1720721" cy="1405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88DBA1-0D60-48F6-B021-10E384F27919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3732FA-760F-4C85-956A-4F2121F9A9EA}"/>
              </a:ext>
            </a:extLst>
          </p:cNvPr>
          <p:cNvCxnSpPr>
            <a:cxnSpLocks/>
          </p:cNvCxnSpPr>
          <p:nvPr/>
        </p:nvCxnSpPr>
        <p:spPr>
          <a:xfrm flipH="1">
            <a:off x="1249961" y="3846211"/>
            <a:ext cx="3197182" cy="1494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C2A0FE-6EA3-4F55-8FEB-31EBF90AB7C6}"/>
              </a:ext>
            </a:extLst>
          </p:cNvPr>
          <p:cNvCxnSpPr>
            <a:cxnSpLocks/>
          </p:cNvCxnSpPr>
          <p:nvPr/>
        </p:nvCxnSpPr>
        <p:spPr>
          <a:xfrm flipH="1">
            <a:off x="2466363" y="5212060"/>
            <a:ext cx="1988550" cy="151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4151B03-A78B-41B4-BA0C-CD23A23CAD44}"/>
              </a:ext>
            </a:extLst>
          </p:cNvPr>
          <p:cNvCxnSpPr>
            <a:cxnSpLocks/>
          </p:cNvCxnSpPr>
          <p:nvPr/>
        </p:nvCxnSpPr>
        <p:spPr>
          <a:xfrm flipH="1" flipV="1">
            <a:off x="3129094" y="5498448"/>
            <a:ext cx="1318049" cy="100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88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E2E9F16-18FB-45B9-907A-4A27A1A4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3" y="1709616"/>
            <a:ext cx="2510564" cy="44665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버튼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16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이미지로 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타이틀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ko-KR" altLang="en-US" sz="13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탭할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경우 시작한다는 정보를 표현하는 텍스트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(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사실을 강조하기 위해 동적으로 일정한 간격마다 투명상태와 불투명상태 반복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재시도한 횟수  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최고 기록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플레이어가 소지하고 있는 보석의 개수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98ECAD6-7AFA-4EA6-B1F9-D6310ED2CB99}"/>
              </a:ext>
            </a:extLst>
          </p:cNvPr>
          <p:cNvCxnSpPr>
            <a:cxnSpLocks/>
          </p:cNvCxnSpPr>
          <p:nvPr/>
        </p:nvCxnSpPr>
        <p:spPr>
          <a:xfrm flipH="1" flipV="1">
            <a:off x="3078761" y="2558643"/>
            <a:ext cx="1368382" cy="75500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E8C283-328E-4F6C-8426-B427E548595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78019" y="2969705"/>
            <a:ext cx="1869124" cy="171072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91EFBB-A8F2-4897-8C15-F1E8B3C4A2A3}"/>
              </a:ext>
            </a:extLst>
          </p:cNvPr>
          <p:cNvCxnSpPr>
            <a:cxnSpLocks/>
          </p:cNvCxnSpPr>
          <p:nvPr/>
        </p:nvCxnSpPr>
        <p:spPr>
          <a:xfrm flipH="1">
            <a:off x="2367242" y="3615655"/>
            <a:ext cx="2079901" cy="335560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091931-3FBE-45B5-ADDF-E08778220F66}"/>
              </a:ext>
            </a:extLst>
          </p:cNvPr>
          <p:cNvCxnSpPr>
            <a:cxnSpLocks/>
          </p:cNvCxnSpPr>
          <p:nvPr/>
        </p:nvCxnSpPr>
        <p:spPr>
          <a:xfrm flipH="1">
            <a:off x="2578019" y="4026716"/>
            <a:ext cx="1869124" cy="167779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C90A6B-65B3-497B-BE83-A8E5BB658346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0C6F87-F1FE-4804-A3FC-B57A0105CBD1}"/>
              </a:ext>
            </a:extLst>
          </p:cNvPr>
          <p:cNvCxnSpPr>
            <a:cxnSpLocks/>
          </p:cNvCxnSpPr>
          <p:nvPr/>
        </p:nvCxnSpPr>
        <p:spPr>
          <a:xfrm flipH="1">
            <a:off x="1677798" y="4412609"/>
            <a:ext cx="2769345" cy="1484852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739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0F27073-9ACF-47C6-A596-1515677D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3" y="1709616"/>
            <a:ext cx="2510564" cy="44665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버튼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텍스트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1600" dirty="0">
                <a:solidFill>
                  <a:srgbClr val="00B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구성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rgbClr val="00B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플레이어가 소지하고 있는 보석의 개수임을 강조하기 위한 보석 이미지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2BD3ED-5ED6-4B79-A9B2-91C484310A52}"/>
              </a:ext>
            </a:extLst>
          </p:cNvPr>
          <p:cNvCxnSpPr>
            <a:cxnSpLocks/>
          </p:cNvCxnSpPr>
          <p:nvPr/>
        </p:nvCxnSpPr>
        <p:spPr>
          <a:xfrm flipH="1">
            <a:off x="1166070" y="2642532"/>
            <a:ext cx="3405931" cy="31249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FC7A33-E204-4188-A315-690FC9E57DA8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57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37DCB390-AA88-4F12-90DF-550A4A05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85" y="1709615"/>
            <a:ext cx="2503436" cy="446652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진행 중인 게임 화면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게임의 메인 행위가 진행되는 화면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게임의 메인 행위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규칙에 종속되는 오브젝트들이 동작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상호작용하는 화면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오브젝트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발자국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Particle)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시작 지점 타일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타일 삭제 지점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배경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아이템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시야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점수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 중앙 상단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플랫폼에서 떨어져 하강할 경우 게임 오버 처리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-&gt;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표시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9EC686-45AF-415B-B69B-784DC2C32D5C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6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1B43F7-F0AD-4719-BC09-56753ECFE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"/>
          <a:stretch/>
        </p:blipFill>
        <p:spPr>
          <a:xfrm>
            <a:off x="776386" y="1709615"/>
            <a:ext cx="2520169" cy="446652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진행 중인 게임 화면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플랫폼에서 떨어져 하강할 경우 게임 오버 처리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처리 단계별 과정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진행 중인 화면의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비활성화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화면 전용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활성화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 움직임 중단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 모델 하강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이펙트 발산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화면을 잠시 어둡게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페이드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아웃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실행 중인 모든 날씨 효과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Particle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중단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Post-Process Volume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변경값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초기화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연출 화면으로 이동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9EC686-45AF-415B-B69B-784DC2C32D5C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006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1B43F7-F0AD-4719-BC09-56753ECFE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"/>
          <a:stretch/>
        </p:blipFill>
        <p:spPr>
          <a:xfrm>
            <a:off x="776386" y="1709615"/>
            <a:ext cx="2520169" cy="446652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진행 중인 게임 화면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캐릭터가 플랫폼에서 떨어져 하강할 경우 게임 오버 처리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처리 단계별 과정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진행 중인 화면의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비활성화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화면 전용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활성화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카메라 움직임 중단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캐릭터 모델 하강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이펙트 발산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화면을 잠시 어둡게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페이드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아웃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실행 중인 모든 날씨 효과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Particle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중단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Post-Process Volume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변경값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초기화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오버 연출 화면으로 이동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9EC686-45AF-415B-B69B-784DC2C32D5C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658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C3EA3F-40C8-44D3-8F82-95A36B51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2" y="1709615"/>
            <a:ext cx="2523263" cy="448691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진행 중인 게임 화면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오버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표시 중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16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버튼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텍스트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버튼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RETRY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터치 시 게임 오버 메뉴를 비활성화하고 메인 메뉴로 전환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5DC5BF4-37F7-482E-BEA4-6D0A3980E1B8}"/>
              </a:ext>
            </a:extLst>
          </p:cNvPr>
          <p:cNvCxnSpPr>
            <a:cxnSpLocks/>
          </p:cNvCxnSpPr>
          <p:nvPr/>
        </p:nvCxnSpPr>
        <p:spPr>
          <a:xfrm flipH="1">
            <a:off x="2256639" y="3091096"/>
            <a:ext cx="2357306" cy="205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146A31-7FC5-4342-84D0-2CC50F9BA40A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620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DD9DE703-B707-4370-AFD2-E3FF5533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2" y="1709615"/>
            <a:ext cx="2523263" cy="448691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진행 중인 게임 화면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오버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표시 중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버튼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16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</a:t>
            </a: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GAME OVER 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플레이어에게 게임 오버 되었다는 사실을 강조하고자 가장 크기가 큰 폰트로 설정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NEW HIGHSCORE 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 최고 기록과 현재의 기록을 비교하는 프로세스 실행 후 화면에 노출 여부</a:t>
            </a:r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결정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               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스코어가 기존 최고 기록을 초과한 경우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노출</a:t>
            </a:r>
          </a:p>
          <a:p>
            <a:pPr lvl="1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	                </a:t>
            </a:r>
            <a:r>
              <a:rPr lang="ko-KR" altLang="en-US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스코어가 기존 최고 기록을 초과하지 못한 경우 </a:t>
            </a:r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2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비노출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SCORE 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게임에서 기록한 스코어를 표시</a:t>
            </a:r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3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BEST SCORE : </a:t>
            </a:r>
            <a:r>
              <a:rPr lang="ko-KR" altLang="en-US" sz="13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 최고 기록의 수치를 표시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83E414E-6451-455E-8C17-A91E9787ABF1}"/>
              </a:ext>
            </a:extLst>
          </p:cNvPr>
          <p:cNvCxnSpPr>
            <a:cxnSpLocks/>
          </p:cNvCxnSpPr>
          <p:nvPr/>
        </p:nvCxnSpPr>
        <p:spPr>
          <a:xfrm flipH="1">
            <a:off x="2978092" y="3091097"/>
            <a:ext cx="1469052" cy="0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D5CFE2B-4065-4C46-BFCE-935F4AC7C754}"/>
              </a:ext>
            </a:extLst>
          </p:cNvPr>
          <p:cNvCxnSpPr>
            <a:cxnSpLocks/>
          </p:cNvCxnSpPr>
          <p:nvPr/>
        </p:nvCxnSpPr>
        <p:spPr>
          <a:xfrm flipH="1" flipV="1">
            <a:off x="2646883" y="3429000"/>
            <a:ext cx="1800261" cy="22676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E0D3980-99FD-4EFB-B195-C617D162DF47}"/>
              </a:ext>
            </a:extLst>
          </p:cNvPr>
          <p:cNvCxnSpPr>
            <a:cxnSpLocks/>
          </p:cNvCxnSpPr>
          <p:nvPr/>
        </p:nvCxnSpPr>
        <p:spPr>
          <a:xfrm flipH="1" flipV="1">
            <a:off x="2340528" y="4025449"/>
            <a:ext cx="2106617" cy="203691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355F4FA-C8EC-464C-824E-8DFB81E0FAD2}"/>
              </a:ext>
            </a:extLst>
          </p:cNvPr>
          <p:cNvCxnSpPr>
            <a:cxnSpLocks/>
          </p:cNvCxnSpPr>
          <p:nvPr/>
        </p:nvCxnSpPr>
        <p:spPr>
          <a:xfrm flipH="1">
            <a:off x="2399251" y="4627893"/>
            <a:ext cx="2047892" cy="0"/>
          </a:xfrm>
          <a:prstGeom prst="straightConnector1">
            <a:avLst/>
          </a:prstGeom>
          <a:ln>
            <a:solidFill>
              <a:srgbClr val="0F4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E0D5D2F-D9F9-4EE0-A3A7-B9D6A4EE4DBC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8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89A3A0-B329-4ABF-920F-77BA3E35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47" y="1543842"/>
            <a:ext cx="3695179" cy="2079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F088AB-4543-48BE-AA1C-65EFABFB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22" y="1543842"/>
            <a:ext cx="4158832" cy="20794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FFD043-32A2-412B-A27B-42A162EE7D96}"/>
              </a:ext>
            </a:extLst>
          </p:cNvPr>
          <p:cNvSpPr/>
          <p:nvPr/>
        </p:nvSpPr>
        <p:spPr>
          <a:xfrm rot="16200000">
            <a:off x="1734954" y="4512160"/>
            <a:ext cx="1181625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2814FB5B-CB90-404E-986B-43BD69A047FE}"/>
              </a:ext>
            </a:extLst>
          </p:cNvPr>
          <p:cNvSpPr txBox="1"/>
          <p:nvPr/>
        </p:nvSpPr>
        <p:spPr>
          <a:xfrm>
            <a:off x="2618268" y="4125077"/>
            <a:ext cx="7401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하이퍼캐주얼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게임은 플레이하기 쉽고 일반적으로 무료로 플레이할 수 있는 모바일 비디오 게임입니다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하이퍼캐주얼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게임은 또한 매우 </a:t>
            </a:r>
            <a:r>
              <a:rPr lang="ko-KR" altLang="en-US" sz="14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미니멀한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사용자 인터페이스를 특징으로 합니다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위키피디아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ED18D3-5390-4B28-A330-611F665D91E7}"/>
              </a:ext>
            </a:extLst>
          </p:cNvPr>
          <p:cNvSpPr/>
          <p:nvPr/>
        </p:nvSpPr>
        <p:spPr>
          <a:xfrm>
            <a:off x="3121670" y="5547229"/>
            <a:ext cx="3197290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핵심</a:t>
            </a:r>
            <a:endParaRPr lang="en-US" altLang="ko-KR" sz="22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67B0D-894A-4DEC-8227-CEBBDC1FB16E}"/>
              </a:ext>
            </a:extLst>
          </p:cNvPr>
          <p:cNvSpPr/>
          <p:nvPr/>
        </p:nvSpPr>
        <p:spPr>
          <a:xfrm>
            <a:off x="4950537" y="5254842"/>
            <a:ext cx="319729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Easy to Play</a:t>
            </a:r>
          </a:p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Free to Play</a:t>
            </a:r>
          </a:p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Without Tutorial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054677-0C3D-4D9C-8DA3-E6769DB3F9AD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521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32B719-45CB-4CF4-92AD-85269E71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53" y="1719923"/>
            <a:ext cx="2553156" cy="45523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플레이어가 소지하고 있는 코인을 소비하여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캐릭터를 구매하거나 구매한 캐릭터 구매 및 장착 여부를 결정하는 화면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종의 캐릭터를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열로 나열한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스크롤뷰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구입하지 않은 캐릭터 버튼을 터치하여 코인을 소비해 캐릭터를 구매하거나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 구입한 캐릭터 버튼을 터치하여 캐릭터 장착 가능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스크롤뷰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위에는 현재 소지 중인 코인 개수 표시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>
              <a:solidFill>
                <a:srgbClr val="0070C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BACK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버튼을 터치할 경우 메인 화면으로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상점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0498082-0766-4687-8BFF-14B36AB25D93}"/>
              </a:ext>
            </a:extLst>
          </p:cNvPr>
          <p:cNvCxnSpPr>
            <a:cxnSpLocks/>
          </p:cNvCxnSpPr>
          <p:nvPr/>
        </p:nvCxnSpPr>
        <p:spPr>
          <a:xfrm flipH="1">
            <a:off x="1828800" y="2718033"/>
            <a:ext cx="2618343" cy="710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66E754C-1AA2-4031-8F9B-DC154D4A3034}"/>
              </a:ext>
            </a:extLst>
          </p:cNvPr>
          <p:cNvCxnSpPr>
            <a:cxnSpLocks/>
          </p:cNvCxnSpPr>
          <p:nvPr/>
        </p:nvCxnSpPr>
        <p:spPr>
          <a:xfrm flipH="1">
            <a:off x="1510018" y="3917659"/>
            <a:ext cx="2937125" cy="1325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64FA2CF-0B0D-411E-B0A8-27D4BFD9B1A4}"/>
              </a:ext>
            </a:extLst>
          </p:cNvPr>
          <p:cNvCxnSpPr>
            <a:cxnSpLocks/>
          </p:cNvCxnSpPr>
          <p:nvPr/>
        </p:nvCxnSpPr>
        <p:spPr>
          <a:xfrm flipH="1">
            <a:off x="2273417" y="4448399"/>
            <a:ext cx="2173726" cy="1375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DE5788-BA85-4838-8394-8528C6C62E0D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42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B1D859-12D0-4613-A110-23CA8FD3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53" y="1709613"/>
            <a:ext cx="2553156" cy="454230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게임의 룰을 간략하게 설명하는 텍스트와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 정보 보호 약관을 확인 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BACK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버튼을 터치할 경우 메인 화면으로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룰 설명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E0ABEF-1E51-467A-8A56-AD8A7128F3E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7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EDB6E6-E3A8-4BD0-ACA9-8BC3E68F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" y="2187785"/>
            <a:ext cx="1811177" cy="319619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게임의 룰을 간략하게 설명하는 텍스트와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 정보 보호 약관을 확인 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BACK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버튼을 터치할 경우 메인 화면으로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룰 설명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E0ABEF-1E51-467A-8A56-AD8A7128F3E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3C1D49-F631-4A90-9762-2AA792C0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04" y="2187785"/>
            <a:ext cx="1793420" cy="31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0027EB-38AE-4F18-A0D9-DF0A4417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52" y="1709612"/>
            <a:ext cx="2566727" cy="45496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게임의 룰을 간략하게 설명하는 텍스트와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 정보 보호 약관을 확인 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BACK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버튼을 터치할 경우 메인 화면으로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룰 설명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E0ABEF-1E51-467A-8A56-AD8A7128F3E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44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화면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4447143" y="1709616"/>
            <a:ext cx="7599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게임의 룰을 간략하게 설명하는 텍스트와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 정보 보호 약관을 확인 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하단의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BACK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버튼을 터치할 경우 메인 화면으로 이동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4447143" y="109056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룰 설명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78FF5-443C-4119-AD8C-E0F549B72F6A}"/>
              </a:ext>
            </a:extLst>
          </p:cNvPr>
          <p:cNvSpPr/>
          <p:nvPr/>
        </p:nvSpPr>
        <p:spPr>
          <a:xfrm rot="16200000" flipV="1">
            <a:off x="1155143" y="3718622"/>
            <a:ext cx="5301830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E0ABEF-1E51-467A-8A56-AD8A7128F3E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4635AA-156B-4F88-B084-4170481B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80" y="1090566"/>
            <a:ext cx="1521475" cy="2679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5C4150-A72E-4EC8-95C1-3DF6C0B8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5" y="5425677"/>
            <a:ext cx="1677978" cy="1141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B20DB5-1194-45B1-8CFC-0334C15BF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435" y="4210530"/>
            <a:ext cx="1457171" cy="2073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9F7098-474C-44B0-A724-7536B7BBD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41" y="4027095"/>
            <a:ext cx="1078406" cy="12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비주얼 컨셉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0867A-7190-4BDE-91C1-F4521BA3210F}"/>
              </a:ext>
            </a:extLst>
          </p:cNvPr>
          <p:cNvSpPr txBox="1"/>
          <p:nvPr/>
        </p:nvSpPr>
        <p:spPr>
          <a:xfrm>
            <a:off x="1805171" y="6064924"/>
            <a:ext cx="36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단순함에서 우러나는 미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美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91476-B3C9-4715-BBBD-F19A7235D863}"/>
              </a:ext>
            </a:extLst>
          </p:cNvPr>
          <p:cNvSpPr txBox="1"/>
          <p:nvPr/>
        </p:nvSpPr>
        <p:spPr>
          <a:xfrm>
            <a:off x="2944648" y="5447563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미니멀리즘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20D43-20D5-4576-87BB-20D87E26472B}"/>
              </a:ext>
            </a:extLst>
          </p:cNvPr>
          <p:cNvSpPr txBox="1"/>
          <p:nvPr/>
        </p:nvSpPr>
        <p:spPr>
          <a:xfrm>
            <a:off x="6006516" y="6054438"/>
            <a:ext cx="508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극단적으로 단순화된 형태가 주는 친근함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(EX.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장난감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841258-1E1D-450A-A256-36FFD28A1FE6}"/>
              </a:ext>
            </a:extLst>
          </p:cNvPr>
          <p:cNvSpPr txBox="1"/>
          <p:nvPr/>
        </p:nvSpPr>
        <p:spPr>
          <a:xfrm>
            <a:off x="7435701" y="5445874"/>
            <a:ext cx="222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복셀</a:t>
            </a:r>
            <a:r>
              <a:rPr lang="ko-KR" altLang="en-US" sz="2400" spc="-15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아트 스타일</a:t>
            </a:r>
          </a:p>
        </p:txBody>
      </p:sp>
      <p:pic>
        <p:nvPicPr>
          <p:cNvPr id="7170" name="Picture 2" descr="Metrico Review - Brilliant But Flawed Minimalism - Game Informer">
            <a:extLst>
              <a:ext uri="{FF2B5EF4-FFF2-40B4-BE49-F238E27FC236}">
                <a16:creationId xmlns:a16="http://schemas.microsoft.com/office/drawing/2014/main" id="{2D30F5DB-1BFF-4E7E-9109-94EDA9D7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98" y="1454991"/>
            <a:ext cx="3291292" cy="18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SIDE | 오늘 다운로드 및 구매 - Epic Games Store">
            <a:extLst>
              <a:ext uri="{FF2B5EF4-FFF2-40B4-BE49-F238E27FC236}">
                <a16:creationId xmlns:a16="http://schemas.microsoft.com/office/drawing/2014/main" id="{7C69DF4C-2340-4D5C-BA98-4A22AB698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98" y="3305668"/>
            <a:ext cx="3291292" cy="18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oxel style Dumb Ways to Die characters by Vida's Voxels on Dribbble">
            <a:extLst>
              <a:ext uri="{FF2B5EF4-FFF2-40B4-BE49-F238E27FC236}">
                <a16:creationId xmlns:a16="http://schemas.microsoft.com/office/drawing/2014/main" id="{79E907FB-8803-41A7-976E-8995C77A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56" y="1417096"/>
            <a:ext cx="2518096" cy="188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3D 아티스트 주명 | Coloso.">
            <a:extLst>
              <a:ext uri="{FF2B5EF4-FFF2-40B4-BE49-F238E27FC236}">
                <a16:creationId xmlns:a16="http://schemas.microsoft.com/office/drawing/2014/main" id="{95EF2812-D224-4FA7-A747-F116EB8E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51" y="3305668"/>
            <a:ext cx="2832858" cy="188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9F2965-2200-47BA-9E5F-3035848C5280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80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비주얼 컨셉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FE4C4B-E71E-4C04-A157-BEFB8D9ECCF9}"/>
              </a:ext>
            </a:extLst>
          </p:cNvPr>
          <p:cNvSpPr/>
          <p:nvPr/>
        </p:nvSpPr>
        <p:spPr>
          <a:xfrm>
            <a:off x="6421286" y="3949168"/>
            <a:ext cx="4229043" cy="18308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9B3A4280-1110-4751-AD89-0B8259091B21}"/>
              </a:ext>
            </a:extLst>
          </p:cNvPr>
          <p:cNvSpPr txBox="1"/>
          <p:nvPr/>
        </p:nvSpPr>
        <p:spPr>
          <a:xfrm>
            <a:off x="3804372" y="1900915"/>
            <a:ext cx="47596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폴리곤의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과도한 활용을 자제한 단순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비사실적 형태의 오브젝트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색차가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뚜렷한 </a:t>
            </a:r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복셀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스타일 아트를 통한 </a:t>
            </a:r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키치한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 감성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2DA4-0D51-448D-866F-94479AD83F78}"/>
              </a:ext>
            </a:extLst>
          </p:cNvPr>
          <p:cNvSpPr/>
          <p:nvPr/>
        </p:nvSpPr>
        <p:spPr>
          <a:xfrm>
            <a:off x="1541670" y="3949168"/>
            <a:ext cx="4229043" cy="18308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09A83595-EBAC-4739-A029-9F0557784CB9}"/>
              </a:ext>
            </a:extLst>
          </p:cNvPr>
          <p:cNvSpPr txBox="1"/>
          <p:nvPr/>
        </p:nvSpPr>
        <p:spPr>
          <a:xfrm>
            <a:off x="1750061" y="4279815"/>
            <a:ext cx="38122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고도의 집중력을 요구하는 게임 특성 상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한 눈에 분간 가능한 단순한 오브젝트 위주 구성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&amp;</a:t>
            </a: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다양한 연령대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&amp;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문화권 설득 가능한 보편적인 감성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친근하고 귀여운 톤 앤 매너로 접근 용이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8113351C-524D-4B1D-A063-4B3944DD259C}"/>
              </a:ext>
            </a:extLst>
          </p:cNvPr>
          <p:cNvSpPr txBox="1"/>
          <p:nvPr/>
        </p:nvSpPr>
        <p:spPr>
          <a:xfrm>
            <a:off x="2965938" y="3266016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심리적 요인</a:t>
            </a: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8820E84B-BA9F-4B21-B100-D5757455E0FF}"/>
              </a:ext>
            </a:extLst>
          </p:cNvPr>
          <p:cNvSpPr txBox="1"/>
          <p:nvPr/>
        </p:nvSpPr>
        <p:spPr>
          <a:xfrm>
            <a:off x="6874133" y="4514681"/>
            <a:ext cx="332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모바일 기기의 성능적 한계를 고려한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로딩 시간 단축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,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용량 절약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,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복잡한 연산 방지</a:t>
            </a: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84184DC0-C5B8-4FDF-A05C-6FDEA29B5469}"/>
              </a:ext>
            </a:extLst>
          </p:cNvPr>
          <p:cNvSpPr txBox="1"/>
          <p:nvPr/>
        </p:nvSpPr>
        <p:spPr>
          <a:xfrm>
            <a:off x="7845555" y="3266016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기술적 요인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E20AE4-E2C1-478F-9A81-2BB7BD40DF9D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98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173764-36AB-4A42-84B0-1EDB456375B9}"/>
              </a:ext>
            </a:extLst>
          </p:cNvPr>
          <p:cNvGrpSpPr/>
          <p:nvPr/>
        </p:nvGrpSpPr>
        <p:grpSpPr>
          <a:xfrm>
            <a:off x="2237627" y="1228390"/>
            <a:ext cx="7716746" cy="3475917"/>
            <a:chOff x="474456" y="1423825"/>
            <a:chExt cx="8384425" cy="36275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493EC63-1818-4AA6-A557-8C02F35FA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56" y="1423825"/>
              <a:ext cx="4534499" cy="362759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9AD8EAF-3EE0-404A-A6D2-1C34B91E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667" y="1423825"/>
              <a:ext cx="3771214" cy="362759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FFD043-32A2-412B-A27B-42A162EE7D96}"/>
              </a:ext>
            </a:extLst>
          </p:cNvPr>
          <p:cNvSpPr/>
          <p:nvPr/>
        </p:nvSpPr>
        <p:spPr>
          <a:xfrm rot="16200000">
            <a:off x="1909421" y="5129799"/>
            <a:ext cx="702132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2814FB5B-CB90-404E-986B-43BD69A047FE}"/>
              </a:ext>
            </a:extLst>
          </p:cNvPr>
          <p:cNvSpPr txBox="1"/>
          <p:nvPr/>
        </p:nvSpPr>
        <p:spPr>
          <a:xfrm>
            <a:off x="2552988" y="4891048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모바일 게임 내 인 게임 광고 수익이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2024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년에는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56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억 달러에 도달할 전망 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Venture Beat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6BE0B5-FAE1-4B79-A1E2-AF78B8BEB1FA}"/>
              </a:ext>
            </a:extLst>
          </p:cNvPr>
          <p:cNvSpPr/>
          <p:nvPr/>
        </p:nvSpPr>
        <p:spPr>
          <a:xfrm rot="16200000">
            <a:off x="1909421" y="5960361"/>
            <a:ext cx="702132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43E3A8D-6A4A-43DC-94A0-62C395E77954}"/>
              </a:ext>
            </a:extLst>
          </p:cNvPr>
          <p:cNvSpPr txBox="1"/>
          <p:nvPr/>
        </p:nvSpPr>
        <p:spPr>
          <a:xfrm>
            <a:off x="2552988" y="5595623"/>
            <a:ext cx="71748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data.ai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최신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2023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 앱 매출 현황 보고서에 따르면</a:t>
            </a:r>
            <a:r>
              <a:rPr lang="ko-KR" altLang="en-US" sz="1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모바일 앱 시장에서 발생하는 지출 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달러 중 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달러를 광고 수익이 견인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data.ai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932BBE-861F-40FB-ABC5-5DA95DAADFB5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105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8E82CD8-DD91-4B42-BD63-DB08966A6871}"/>
              </a:ext>
            </a:extLst>
          </p:cNvPr>
          <p:cNvSpPr txBox="1"/>
          <p:nvPr/>
        </p:nvSpPr>
        <p:spPr>
          <a:xfrm>
            <a:off x="2520382" y="3932059"/>
            <a:ext cx="6378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수익을 창출 수단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4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가지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광고 포맷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3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가지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+ 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소액 결제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1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가지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151A563-F06E-497C-A6F9-97E7833FEDE9}"/>
              </a:ext>
            </a:extLst>
          </p:cNvPr>
          <p:cNvSpPr txBox="1"/>
          <p:nvPr/>
        </p:nvSpPr>
        <p:spPr>
          <a:xfrm>
            <a:off x="4912055" y="4526323"/>
            <a:ext cx="15953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전면 광고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보상형 광고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배너 광고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</a:t>
            </a:r>
          </a:p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광고 제거 옵션 판매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8DBA8F-8801-4895-AF6E-4AE29386D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7" y="1543851"/>
            <a:ext cx="1958578" cy="1958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8B760B-4588-4AEB-A875-DAD695B7C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6" y="1954827"/>
            <a:ext cx="2062960" cy="1096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701D13-D48B-4084-89B2-03656043DD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26" y="1954826"/>
            <a:ext cx="2087073" cy="1096528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5D9C95EF-22C1-4989-8E67-502CC325690A}"/>
              </a:ext>
            </a:extLst>
          </p:cNvPr>
          <p:cNvSpPr txBox="1"/>
          <p:nvPr/>
        </p:nvSpPr>
        <p:spPr>
          <a:xfrm>
            <a:off x="8215299" y="227023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+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0680FB-CAA0-416E-B380-E343AA584B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43" y="1397445"/>
            <a:ext cx="2559469" cy="21456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480BE9-7239-403D-A178-FD0EE8AB7E7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760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9D22558-1BB6-4E54-89C0-B24378BB9071}"/>
              </a:ext>
            </a:extLst>
          </p:cNvPr>
          <p:cNvSpPr txBox="1"/>
          <p:nvPr/>
        </p:nvSpPr>
        <p:spPr>
          <a:xfrm>
            <a:off x="4838245" y="1637533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전면 광고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3A0D6D7-F8E1-43FD-ADF0-9E813A90784F}"/>
              </a:ext>
            </a:extLst>
          </p:cNvPr>
          <p:cNvSpPr txBox="1"/>
          <p:nvPr/>
        </p:nvSpPr>
        <p:spPr>
          <a:xfrm>
            <a:off x="4838245" y="2207520"/>
            <a:ext cx="65582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두 화면 사이에 전체 화면으로 삽입하는 광고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앱 내에서는 게임 오버 후 배치 플레이어에게 다음 중 하나를 수행하라는 팝업 창 표시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1.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 전체 시청</a:t>
            </a:r>
          </a:p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2.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광고에 참여하고 프로모션 페이지 방문</a:t>
            </a:r>
          </a:p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3. 5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 후 광고 건너뛰기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광고의 노출 시간 및 효과가 가장 뛰어나기에 단가가 가장 높은 모바일 광고 중 하나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BA541B-9C00-43E9-95BF-79BCC9E4F0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0" y="1696392"/>
            <a:ext cx="3524075" cy="3524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D0D895-B71C-4205-A2A6-A166B1306047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40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F89A3A0-B329-4ABF-920F-77BA3E35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3" y="1658554"/>
            <a:ext cx="3695179" cy="2079416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2814FB5B-CB90-404E-986B-43BD69A047FE}"/>
              </a:ext>
            </a:extLst>
          </p:cNvPr>
          <p:cNvSpPr txBox="1"/>
          <p:nvPr/>
        </p:nvSpPr>
        <p:spPr>
          <a:xfrm>
            <a:off x="1637511" y="4126395"/>
            <a:ext cx="1649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화면을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스와이프해서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과일을 절단하는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&lt;Fruit Ninja&gt;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FE034CC7-1892-449B-90C9-24499D5CF2B7}"/>
              </a:ext>
            </a:extLst>
          </p:cNvPr>
          <p:cNvSpPr txBox="1"/>
          <p:nvPr/>
        </p:nvSpPr>
        <p:spPr>
          <a:xfrm>
            <a:off x="5997576" y="4126395"/>
            <a:ext cx="1492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화면을 터치해서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캐릭터가 전진하는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&lt;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길건너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친구들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EE551252-8029-494C-B169-1D4612762C83}"/>
              </a:ext>
            </a:extLst>
          </p:cNvPr>
          <p:cNvSpPr txBox="1"/>
          <p:nvPr/>
        </p:nvSpPr>
        <p:spPr>
          <a:xfrm>
            <a:off x="8737506" y="4126395"/>
            <a:ext cx="2589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화면 터치로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이동 방향을 설정하면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전투는 캐릭터가 대신해주는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탕탕 특공대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BE696E8-B186-43C2-A9EB-737490512C46}"/>
              </a:ext>
            </a:extLst>
          </p:cNvPr>
          <p:cNvSpPr txBox="1"/>
          <p:nvPr/>
        </p:nvSpPr>
        <p:spPr>
          <a:xfrm>
            <a:off x="3080592" y="5595867"/>
            <a:ext cx="603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목적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&amp; 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과정은 달라도 조작 체계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&amp; 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규칙은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1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차원적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/ 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단순</a:t>
            </a:r>
            <a:endParaRPr lang="en-US" altLang="ko-KR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pic>
        <p:nvPicPr>
          <p:cNvPr id="1026" name="Picture 2" descr="길건너친구들 싸이 캐릭터 플레이 (Crossy Road, PSY ver) - YouTube">
            <a:extLst>
              <a:ext uri="{FF2B5EF4-FFF2-40B4-BE49-F238E27FC236}">
                <a16:creationId xmlns:a16="http://schemas.microsoft.com/office/drawing/2014/main" id="{7CA78D4F-8860-4A21-A407-362619A8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6" y="1658554"/>
            <a:ext cx="3695179" cy="20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탕탕 특공대 왤케 꿀잼임 - 모바일게임 - 에펨코리아">
            <a:extLst>
              <a:ext uri="{FF2B5EF4-FFF2-40B4-BE49-F238E27FC236}">
                <a16:creationId xmlns:a16="http://schemas.microsoft.com/office/drawing/2014/main" id="{9EC265FD-CEB0-4651-8D53-325D62E6E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116" y="1008519"/>
            <a:ext cx="1405950" cy="29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2A36E5-5E6A-4DD0-B26D-D993D036A146}"/>
              </a:ext>
            </a:extLst>
          </p:cNvPr>
          <p:cNvSpPr txBox="1"/>
          <p:nvPr/>
        </p:nvSpPr>
        <p:spPr>
          <a:xfrm>
            <a:off x="1083878" y="423744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89685-6D8F-4073-800E-06E68FEFB58B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06BB97-61DE-40E4-AEA7-2AA01A26C9BE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071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9D22558-1BB6-4E54-89C0-B24378BB9071}"/>
              </a:ext>
            </a:extLst>
          </p:cNvPr>
          <p:cNvSpPr txBox="1"/>
          <p:nvPr/>
        </p:nvSpPr>
        <p:spPr>
          <a:xfrm>
            <a:off x="4838245" y="163753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보상형 광고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3A0D6D7-F8E1-43FD-ADF0-9E813A90784F}"/>
              </a:ext>
            </a:extLst>
          </p:cNvPr>
          <p:cNvSpPr txBox="1"/>
          <p:nvPr/>
        </p:nvSpPr>
        <p:spPr>
          <a:xfrm>
            <a:off x="4838245" y="2207520"/>
            <a:ext cx="48333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광고의 형식은 전면 광고와 동일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광고를 시청하면 게임 앱의 재화를 대가로 지급하는 광고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앱 내에서는 게임 오버 후 보상형 광고 시청 선택 버튼을 배치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내 재화를 담보로 광고 시청을 유도한다는 점에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추가적인 전면 광고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시청율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상승을 유도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E33E3-0673-486B-9A0C-771797A1D9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1" y="2372176"/>
            <a:ext cx="3380719" cy="17969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39AE54-02E7-4D8E-9FDB-BD4C3EB0B35A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45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9D22558-1BB6-4E54-89C0-B24378BB9071}"/>
              </a:ext>
            </a:extLst>
          </p:cNvPr>
          <p:cNvSpPr txBox="1"/>
          <p:nvPr/>
        </p:nvSpPr>
        <p:spPr>
          <a:xfrm>
            <a:off x="4838245" y="1637533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배너 광고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3A0D6D7-F8E1-43FD-ADF0-9E813A90784F}"/>
              </a:ext>
            </a:extLst>
          </p:cNvPr>
          <p:cNvSpPr txBox="1"/>
          <p:nvPr/>
        </p:nvSpPr>
        <p:spPr>
          <a:xfrm>
            <a:off x="4838245" y="2207520"/>
            <a:ext cx="53078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가장 흔한 종류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눈에 잘 띄지 않고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수익이 거의 발생하지 않는 경우가 많지만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대규모 브랜딩 캠페인을 진행하려는 광고주에게는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저렴한 광고 배치 유형이기에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수요가 존재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메인 화면 하단에 표시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터치할 경우 광고주가 연결한 사이트로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FAB3F8-76A6-4452-8851-F7A789E3FB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5" y="2417187"/>
            <a:ext cx="3248890" cy="17069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6BA2CE-28DE-4426-A164-0BE1E9074DE8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609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6E4AA946-4F40-40D7-AD36-4D275C26D3D8}"/>
              </a:ext>
            </a:extLst>
          </p:cNvPr>
          <p:cNvSpPr txBox="1"/>
          <p:nvPr/>
        </p:nvSpPr>
        <p:spPr>
          <a:xfrm>
            <a:off x="4838245" y="1637533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광고 제거 옵션 판매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6B1B81E-E1DC-48E8-BC1E-E47E7C73EDF1}"/>
              </a:ext>
            </a:extLst>
          </p:cNvPr>
          <p:cNvSpPr txBox="1"/>
          <p:nvPr/>
        </p:nvSpPr>
        <p:spPr>
          <a:xfrm>
            <a:off x="4838245" y="2207520"/>
            <a:ext cx="62985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금액을 지불하여 게임 내에서 노출되는 광고를 표시하지 않는 옵션 구매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플레이 중 광고를 시청하고 싶지 않은 플레이어로부터 수익을 창출할 수 있는 옵션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과도한 금액 산정은 거부감을 형성할 가능성이 높기에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일반적으로 한화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2,000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 5,000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 대 사이의 가격대를 형성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966D381-EE57-4AA7-8F94-AC6966BC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7" y="1837588"/>
            <a:ext cx="3801266" cy="31867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B25A-3A63-4CA5-BDC0-93924517736E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25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3878" y="423744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79B25A-3A63-4CA5-BDC0-93924517736E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B253F4-E985-4747-8759-8D1B1FF8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99" y="1816125"/>
            <a:ext cx="5715798" cy="193384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92C7184-ECB1-4523-92E7-3D05E965140E}"/>
              </a:ext>
            </a:extLst>
          </p:cNvPr>
          <p:cNvSpPr txBox="1"/>
          <p:nvPr/>
        </p:nvSpPr>
        <p:spPr>
          <a:xfrm>
            <a:off x="4957706" y="4221342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목표 개발 기간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: 4</a:t>
            </a:r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주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5C657B9-A170-4032-BAA8-21F054645F7D}"/>
              </a:ext>
            </a:extLst>
          </p:cNvPr>
          <p:cNvSpPr txBox="1"/>
          <p:nvPr/>
        </p:nvSpPr>
        <p:spPr>
          <a:xfrm>
            <a:off x="4287654" y="4950213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기획 </a:t>
            </a:r>
            <a:r>
              <a:rPr lang="en-US" altLang="ko-KR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/ </a:t>
            </a:r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개발 </a:t>
            </a:r>
            <a:r>
              <a:rPr lang="en-US" altLang="ko-KR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/ </a:t>
            </a:r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출시 </a:t>
            </a:r>
            <a:r>
              <a:rPr lang="en-US" altLang="ko-KR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3</a:t>
            </a:r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단계로 일정 구분</a:t>
            </a:r>
            <a:endParaRPr lang="en-US" altLang="ko-KR" dirty="0">
              <a:solidFill>
                <a:srgbClr val="0F429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각 단계당 </a:t>
            </a:r>
            <a:r>
              <a:rPr lang="en-US" altLang="ko-KR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2</a:t>
            </a:r>
            <a:r>
              <a:rPr lang="ko-KR" altLang="en-US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주 확보</a:t>
            </a:r>
          </a:p>
        </p:txBody>
      </p:sp>
    </p:spTree>
    <p:extLst>
      <p:ext uri="{BB962C8B-B14F-4D97-AF65-F5344CB8AC3E}">
        <p14:creationId xmlns:p14="http://schemas.microsoft.com/office/powerpoint/2010/main" val="2419642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5390519" y="3044279"/>
            <a:ext cx="1410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감사합니다</a:t>
            </a:r>
            <a:endParaRPr lang="en-US" altLang="ko-KR" sz="22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5232E-1F96-45B2-AAF4-29F71A76BA4D}"/>
              </a:ext>
            </a:extLst>
          </p:cNvPr>
          <p:cNvSpPr/>
          <p:nvPr/>
        </p:nvSpPr>
        <p:spPr>
          <a:xfrm>
            <a:off x="10050011" y="6648453"/>
            <a:ext cx="2066488" cy="158480"/>
          </a:xfrm>
          <a:prstGeom prst="rect">
            <a:avLst/>
          </a:prstGeom>
          <a:solidFill>
            <a:srgbClr val="002942"/>
          </a:solidFill>
          <a:ln>
            <a:solidFill>
              <a:srgbClr val="002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5E33AE-0AC6-4817-984F-EE8ACD7A0230}"/>
              </a:ext>
            </a:extLst>
          </p:cNvPr>
          <p:cNvSpPr/>
          <p:nvPr/>
        </p:nvSpPr>
        <p:spPr>
          <a:xfrm>
            <a:off x="3769191" y="1703184"/>
            <a:ext cx="2183364" cy="2547918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088F56-A3EA-4CFE-9E2E-ABDD790F6970}"/>
              </a:ext>
            </a:extLst>
          </p:cNvPr>
          <p:cNvSpPr/>
          <p:nvPr/>
        </p:nvSpPr>
        <p:spPr>
          <a:xfrm>
            <a:off x="3632341" y="1581555"/>
            <a:ext cx="2183364" cy="2547918"/>
          </a:xfrm>
          <a:prstGeom prst="rect">
            <a:avLst/>
          </a:prstGeom>
          <a:solidFill>
            <a:srgbClr val="0F429D"/>
          </a:solidFill>
          <a:ln w="31750"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11E43A20-AEB8-47F7-A991-2465C0B3DF19}"/>
              </a:ext>
            </a:extLst>
          </p:cNvPr>
          <p:cNvSpPr txBox="1"/>
          <p:nvPr/>
        </p:nvSpPr>
        <p:spPr>
          <a:xfrm>
            <a:off x="3764460" y="1859862"/>
            <a:ext cx="1919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극도로 짧은</a:t>
            </a:r>
            <a:endParaRPr lang="en-US" altLang="ko-KR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플레이타임 및 재실행</a:t>
            </a:r>
            <a:endParaRPr lang="en-US" altLang="ko-KR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B6A3A008-6AB6-49B7-95FC-89F1638ABA20}"/>
              </a:ext>
            </a:extLst>
          </p:cNvPr>
          <p:cNvSpPr txBox="1"/>
          <p:nvPr/>
        </p:nvSpPr>
        <p:spPr>
          <a:xfrm>
            <a:off x="3778893" y="2892771"/>
            <a:ext cx="189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평균적으로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분 이내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짧으면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분 이내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클리어하기 위한 최종목표가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부재한 경우도 존재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BDC92102-C64A-4897-9FF5-E87203705536}"/>
              </a:ext>
            </a:extLst>
          </p:cNvPr>
          <p:cNvSpPr txBox="1"/>
          <p:nvPr/>
        </p:nvSpPr>
        <p:spPr>
          <a:xfrm>
            <a:off x="3942395" y="2566266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…………………………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60340D-08E8-4725-B2DF-364B09878ED6}"/>
              </a:ext>
            </a:extLst>
          </p:cNvPr>
          <p:cNvSpPr/>
          <p:nvPr/>
        </p:nvSpPr>
        <p:spPr>
          <a:xfrm>
            <a:off x="6559166" y="1703184"/>
            <a:ext cx="2183364" cy="2547918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25EA79-81EC-4CFE-A535-0AB3FAD5650D}"/>
              </a:ext>
            </a:extLst>
          </p:cNvPr>
          <p:cNvSpPr/>
          <p:nvPr/>
        </p:nvSpPr>
        <p:spPr>
          <a:xfrm>
            <a:off x="6422316" y="1581555"/>
            <a:ext cx="2183364" cy="2547918"/>
          </a:xfrm>
          <a:prstGeom prst="rect">
            <a:avLst/>
          </a:prstGeom>
          <a:solidFill>
            <a:srgbClr val="0F429D"/>
          </a:solidFill>
          <a:ln w="31750"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58DE09BB-F73C-429A-975B-0F65ECDDE447}"/>
              </a:ext>
            </a:extLst>
          </p:cNvPr>
          <p:cNvSpPr txBox="1"/>
          <p:nvPr/>
        </p:nvSpPr>
        <p:spPr>
          <a:xfrm>
            <a:off x="6614552" y="1962762"/>
            <a:ext cx="1798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간단한 조작 및 구성</a:t>
            </a:r>
            <a:endParaRPr lang="en-US" altLang="ko-KR" sz="1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679DEA1B-7037-46EB-B2EE-CFFCD7FB4F6B}"/>
              </a:ext>
            </a:extLst>
          </p:cNvPr>
          <p:cNvSpPr txBox="1"/>
          <p:nvPr/>
        </p:nvSpPr>
        <p:spPr>
          <a:xfrm>
            <a:off x="6625774" y="2892771"/>
            <a:ext cx="1776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실행하자마자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 게임 룰을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학습할 시간을 최소화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복잡한 조작 체계 배제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차원적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rPr>
              <a:t>직관적 조작 체계</a:t>
            </a:r>
            <a:endParaRPr lang="en-US" altLang="ko-KR" sz="1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CB81C921-D119-4AF9-9018-F78BC8FB8248}"/>
              </a:ext>
            </a:extLst>
          </p:cNvPr>
          <p:cNvSpPr txBox="1"/>
          <p:nvPr/>
        </p:nvSpPr>
        <p:spPr>
          <a:xfrm>
            <a:off x="6732370" y="2566266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…………………………</a:t>
            </a: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F04D7244-8D51-46CC-8ACA-917892390ECB}"/>
              </a:ext>
            </a:extLst>
          </p:cNvPr>
          <p:cNvSpPr txBox="1"/>
          <p:nvPr/>
        </p:nvSpPr>
        <p:spPr>
          <a:xfrm>
            <a:off x="3449469" y="4443405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단기간에 긴장감</a:t>
            </a:r>
            <a:r>
              <a:rPr lang="en-US" altLang="ko-KR" sz="1600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/</a:t>
            </a:r>
            <a:r>
              <a:rPr lang="ko-KR" altLang="en-US" sz="1600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승부욕 자극</a:t>
            </a:r>
            <a:endParaRPr lang="en-US" altLang="ko-KR" sz="1600" dirty="0">
              <a:solidFill>
                <a:srgbClr val="0F429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7746145B-45C0-46F8-BB8C-135740B152C9}"/>
              </a:ext>
            </a:extLst>
          </p:cNvPr>
          <p:cNvSpPr txBox="1"/>
          <p:nvPr/>
        </p:nvSpPr>
        <p:spPr>
          <a:xfrm>
            <a:off x="6943164" y="444340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0F429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Bold" panose="00000800000000000000" pitchFamily="2" charset="-127"/>
              </a:rPr>
              <a:t>접근성 향상</a:t>
            </a:r>
            <a:endParaRPr lang="en-US" altLang="ko-KR" sz="1600" dirty="0">
              <a:solidFill>
                <a:srgbClr val="0F429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8C12E1D9-DD3E-41BB-AFF3-E3AB87E2E396}"/>
              </a:ext>
            </a:extLst>
          </p:cNvPr>
          <p:cNvSpPr txBox="1"/>
          <p:nvPr/>
        </p:nvSpPr>
        <p:spPr>
          <a:xfrm>
            <a:off x="5405749" y="1008519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장르의 특징</a:t>
            </a:r>
            <a:endParaRPr lang="en-US" altLang="ko-KR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4D5484C-533D-4EA2-802F-7DC9BC8D0A02}"/>
              </a:ext>
            </a:extLst>
          </p:cNvPr>
          <p:cNvSpPr/>
          <p:nvPr/>
        </p:nvSpPr>
        <p:spPr>
          <a:xfrm>
            <a:off x="5815705" y="5100506"/>
            <a:ext cx="743461" cy="748975"/>
          </a:xfrm>
          <a:prstGeom prst="downArrow">
            <a:avLst/>
          </a:prstGeom>
          <a:solidFill>
            <a:srgbClr val="0F429D"/>
          </a:solidFill>
          <a:ln>
            <a:solidFill>
              <a:srgbClr val="0F4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E0D3C29A-4AF2-48D3-B373-F16110D91654}"/>
              </a:ext>
            </a:extLst>
          </p:cNvPr>
          <p:cNvSpPr txBox="1"/>
          <p:nvPr/>
        </p:nvSpPr>
        <p:spPr>
          <a:xfrm>
            <a:off x="3741401" y="5991426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반복 플레이 유도</a:t>
            </a:r>
            <a:endParaRPr lang="en-US" altLang="ko-KR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EEB45D53-C502-4874-92D2-0A6D09BBB68B}"/>
              </a:ext>
            </a:extLst>
          </p:cNvPr>
          <p:cNvSpPr txBox="1"/>
          <p:nvPr/>
        </p:nvSpPr>
        <p:spPr>
          <a:xfrm>
            <a:off x="6523342" y="5991426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광고 위주 수익 구조</a:t>
            </a:r>
            <a:endParaRPr lang="en-US" altLang="ko-KR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B18AF0-3843-4456-A0D8-6648BA6403DE}"/>
              </a:ext>
            </a:extLst>
          </p:cNvPr>
          <p:cNvSpPr txBox="1"/>
          <p:nvPr/>
        </p:nvSpPr>
        <p:spPr>
          <a:xfrm>
            <a:off x="1083878" y="423744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48418C-2DC5-4C29-8332-EEB17D0B502E}"/>
              </a:ext>
            </a:extLst>
          </p:cNvPr>
          <p:cNvSpPr txBox="1"/>
          <p:nvPr/>
        </p:nvSpPr>
        <p:spPr>
          <a:xfrm>
            <a:off x="267629" y="5314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7EFB7E-D606-471B-8F59-EC0D75558D5E}"/>
              </a:ext>
            </a:extLst>
          </p:cNvPr>
          <p:cNvSpPr/>
          <p:nvPr/>
        </p:nvSpPr>
        <p:spPr>
          <a:xfrm>
            <a:off x="10050011" y="6574424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0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6">
            <a:extLst>
              <a:ext uri="{FF2B5EF4-FFF2-40B4-BE49-F238E27FC236}">
                <a16:creationId xmlns:a16="http://schemas.microsoft.com/office/drawing/2014/main" id="{8868DE6A-EC24-4E2A-83C8-B78FED6F973A}"/>
              </a:ext>
            </a:extLst>
          </p:cNvPr>
          <p:cNvSpPr txBox="1"/>
          <p:nvPr/>
        </p:nvSpPr>
        <p:spPr>
          <a:xfrm>
            <a:off x="5202934" y="4241897"/>
            <a:ext cx="178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모바일 </a:t>
            </a:r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OS</a:t>
            </a:r>
          </a:p>
          <a:p>
            <a:pPr algn="ctr"/>
            <a:r>
              <a:rPr lang="en-US" altLang="ko-KR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(Android, iOS)</a:t>
            </a:r>
            <a:endParaRPr lang="ko-KR" altLang="en-US" sz="20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Bold" panose="00000800000000000000" pitchFamily="2" charset="-127"/>
            </a:endParaRPr>
          </a:p>
        </p:txBody>
      </p:sp>
      <p:pic>
        <p:nvPicPr>
          <p:cNvPr id="16" name="Picture 4" descr="파일:Android robot.png - 위키백과, 우리 모두의 백과사전">
            <a:extLst>
              <a:ext uri="{FF2B5EF4-FFF2-40B4-BE49-F238E27FC236}">
                <a16:creationId xmlns:a16="http://schemas.microsoft.com/office/drawing/2014/main" id="{340866B7-FB55-48A3-BF3A-A2B050FF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50" y="1607651"/>
            <a:ext cx="1844351" cy="21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app store&quot; Icon - Download for free – Iconduck">
            <a:extLst>
              <a:ext uri="{FF2B5EF4-FFF2-40B4-BE49-F238E27FC236}">
                <a16:creationId xmlns:a16="http://schemas.microsoft.com/office/drawing/2014/main" id="{F3EF3BC6-CC58-45F6-BB69-C5D530DCF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71" y="1722650"/>
            <a:ext cx="1963722" cy="196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F7C220E7-B5A6-49D6-8366-863BD9B3A6B0}"/>
              </a:ext>
            </a:extLst>
          </p:cNvPr>
          <p:cNvSpPr txBox="1"/>
          <p:nvPr/>
        </p:nvSpPr>
        <p:spPr>
          <a:xfrm>
            <a:off x="4897595" y="5085636"/>
            <a:ext cx="2396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플랫폼 선정 고려 선정 기준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613CC125-6B01-45B2-807E-160109E5DDF5}"/>
              </a:ext>
            </a:extLst>
          </p:cNvPr>
          <p:cNvSpPr txBox="1"/>
          <p:nvPr/>
        </p:nvSpPr>
        <p:spPr>
          <a:xfrm>
            <a:off x="5032247" y="5533920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rPr>
              <a:t>장르의 강점 극대화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61518-559B-4AAF-B669-8BE4180F68A5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플랫폼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82771-9143-4058-B836-5E2ABBB127EC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39B015-1029-42CD-B65F-472CECDF7A6D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08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D641AD-A192-4610-968A-12BEFA316B98}"/>
              </a:ext>
            </a:extLst>
          </p:cNvPr>
          <p:cNvGrpSpPr/>
          <p:nvPr/>
        </p:nvGrpSpPr>
        <p:grpSpPr>
          <a:xfrm>
            <a:off x="1583306" y="2240625"/>
            <a:ext cx="2320214" cy="2669547"/>
            <a:chOff x="2192615" y="2425628"/>
            <a:chExt cx="2320214" cy="266954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C450791-93B1-43FF-94D1-CC4EF16DD4EE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32F903-8DA2-4518-B46A-77998B4D971F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0F429D"/>
            </a:solidFill>
            <a:ln w="31750">
              <a:solidFill>
                <a:srgbClr val="0F4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5C2FD3BB-63DE-4B5F-9005-092E0D8A23A4}"/>
                </a:ext>
              </a:extLst>
            </p:cNvPr>
            <p:cNvSpPr txBox="1"/>
            <p:nvPr/>
          </p:nvSpPr>
          <p:spPr>
            <a:xfrm>
              <a:off x="2623699" y="3027090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Bold" panose="00000800000000000000" pitchFamily="2" charset="-127"/>
                </a:rPr>
                <a:t>간편한 접근성</a:t>
              </a:r>
              <a:endPara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EE6FFF08-0D5F-47B5-8924-C427FAD40C66}"/>
                </a:ext>
              </a:extLst>
            </p:cNvPr>
            <p:cNvSpPr txBox="1"/>
            <p:nvPr/>
          </p:nvSpPr>
          <p:spPr>
            <a:xfrm>
              <a:off x="2284581" y="3763058"/>
              <a:ext cx="2024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가장 많이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보유되고 이용되는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게임기인 스마트폰과의 시너지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</p:txBody>
        </p:sp>
      </p:grpSp>
      <p:sp>
        <p:nvSpPr>
          <p:cNvPr id="43" name="TextBox 20">
            <a:extLst>
              <a:ext uri="{FF2B5EF4-FFF2-40B4-BE49-F238E27FC236}">
                <a16:creationId xmlns:a16="http://schemas.microsoft.com/office/drawing/2014/main" id="{32D3913E-71C8-42D7-9A48-1765AAF22454}"/>
              </a:ext>
            </a:extLst>
          </p:cNvPr>
          <p:cNvSpPr txBox="1"/>
          <p:nvPr/>
        </p:nvSpPr>
        <p:spPr>
          <a:xfrm>
            <a:off x="4038045" y="1342570"/>
            <a:ext cx="4583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2024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 모바일 게임 장르별 사용자 확보 비용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(CPI)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산정 결과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BBBAC6-09B8-47D4-A179-006885B14169}"/>
              </a:ext>
            </a:extLst>
          </p:cNvPr>
          <p:cNvSpPr/>
          <p:nvPr/>
        </p:nvSpPr>
        <p:spPr>
          <a:xfrm rot="16200000">
            <a:off x="3584082" y="2387566"/>
            <a:ext cx="1181625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3CF492-D17E-46BC-A6D2-CF43BF170E63}"/>
              </a:ext>
            </a:extLst>
          </p:cNvPr>
          <p:cNvSpPr/>
          <p:nvPr/>
        </p:nvSpPr>
        <p:spPr>
          <a:xfrm rot="16200000">
            <a:off x="3584083" y="3658885"/>
            <a:ext cx="1181625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A460DA-FDD1-412C-B0AE-A128D7E9211B}"/>
              </a:ext>
            </a:extLst>
          </p:cNvPr>
          <p:cNvSpPr/>
          <p:nvPr/>
        </p:nvSpPr>
        <p:spPr>
          <a:xfrm rot="16200000">
            <a:off x="3584082" y="4930204"/>
            <a:ext cx="1181625" cy="4571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00B9E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09165966-A6BF-4D20-A949-03CCE8077AEE}"/>
              </a:ext>
            </a:extLst>
          </p:cNvPr>
          <p:cNvSpPr txBox="1"/>
          <p:nvPr/>
        </p:nvSpPr>
        <p:spPr>
          <a:xfrm>
            <a:off x="4311745" y="1930114"/>
            <a:ext cx="3062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전체 캐주얼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$0.98</a:t>
            </a:r>
          </a:p>
          <a:p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Android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평균 캐주얼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$0.63</a:t>
            </a:r>
          </a:p>
          <a:p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iOS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평균 캐주얼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$2.23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C2F2793-3192-45EC-9169-20B455B0D471}"/>
              </a:ext>
            </a:extLst>
          </p:cNvPr>
          <p:cNvSpPr txBox="1"/>
          <p:nvPr/>
        </p:nvSpPr>
        <p:spPr>
          <a:xfrm>
            <a:off x="4311745" y="3256322"/>
            <a:ext cx="27109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평균 퍼즐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$0.90</a:t>
            </a:r>
          </a:p>
          <a:p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평균 시뮬레이션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$0.59</a:t>
            </a:r>
          </a:p>
          <a:p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평균 라이프스타일 게임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CPI: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 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$1.32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49" name="TextBox 28">
            <a:extLst>
              <a:ext uri="{FF2B5EF4-FFF2-40B4-BE49-F238E27FC236}">
                <a16:creationId xmlns:a16="http://schemas.microsoft.com/office/drawing/2014/main" id="{A6E0FBFF-CC34-48B5-962D-ADE5F3C65111}"/>
              </a:ext>
            </a:extLst>
          </p:cNvPr>
          <p:cNvSpPr txBox="1"/>
          <p:nvPr/>
        </p:nvSpPr>
        <p:spPr>
          <a:xfrm>
            <a:off x="4311745" y="4681418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iOS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</a:t>
            </a:r>
            <a:r>
              <a:rPr lang="ko-KR" altLang="en-US" sz="1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하이퍼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캐주얼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 </a:t>
            </a:r>
            <a:r>
              <a:rPr lang="ko-KR" altLang="en-US" sz="1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중간값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 </a:t>
            </a:r>
            <a:r>
              <a:rPr lang="en-US" altLang="ko-KR" sz="14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$0.25</a:t>
            </a:r>
          </a:p>
          <a:p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안드로이드의 </a:t>
            </a:r>
            <a:r>
              <a:rPr lang="ko-KR" altLang="en-US" sz="1400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하이퍼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캐주얼 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CPI </a:t>
            </a:r>
            <a:r>
              <a:rPr lang="ko-KR" altLang="en-US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중앙값</a:t>
            </a:r>
            <a:r>
              <a:rPr lang="en-US" altLang="ko-KR" sz="1400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 </a:t>
            </a:r>
            <a:r>
              <a:rPr lang="en-US" altLang="ko-KR" sz="1400" dirty="0">
                <a:solidFill>
                  <a:srgbClr val="0F429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$0.15</a:t>
            </a:r>
            <a:endParaRPr lang="ko-KR" altLang="en-US" sz="1400" dirty="0">
              <a:solidFill>
                <a:srgbClr val="0F429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8E226C5A-5A02-4CC8-BD66-7CD66CD0D14E}"/>
              </a:ext>
            </a:extLst>
          </p:cNvPr>
          <p:cNvSpPr txBox="1"/>
          <p:nvPr/>
        </p:nvSpPr>
        <p:spPr>
          <a:xfrm>
            <a:off x="4121144" y="5915178"/>
            <a:ext cx="473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하이퍼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캐주얼 게임의 모바일 사용자 확보 비용이 가장 저렴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⇒ 모바일 게임 시장에서 가장 우수한 접근성을 가지고 있는 장르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52742-00C5-4D84-8183-94DA7E7AC200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B4140-4ECE-49BA-B2FF-F7DCABD4434D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9677CD-601B-4018-9A99-9ABD5FCB70FB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81364F-E138-4632-B94D-BDF094DD2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2" r="47641" b="6855"/>
          <a:stretch/>
        </p:blipFill>
        <p:spPr>
          <a:xfrm>
            <a:off x="8597182" y="880725"/>
            <a:ext cx="2905657" cy="455135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C33E42-A73C-4B8A-AE9D-42E516D75920}"/>
              </a:ext>
            </a:extLst>
          </p:cNvPr>
          <p:cNvSpPr/>
          <p:nvPr/>
        </p:nvSpPr>
        <p:spPr>
          <a:xfrm>
            <a:off x="8856736" y="1625584"/>
            <a:ext cx="2253935" cy="24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7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D641AD-A192-4610-968A-12BEFA316B98}"/>
              </a:ext>
            </a:extLst>
          </p:cNvPr>
          <p:cNvGrpSpPr/>
          <p:nvPr/>
        </p:nvGrpSpPr>
        <p:grpSpPr>
          <a:xfrm>
            <a:off x="1586362" y="2240625"/>
            <a:ext cx="2320214" cy="2669547"/>
            <a:chOff x="2192615" y="2425628"/>
            <a:chExt cx="2320214" cy="266954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C450791-93B1-43FF-94D1-CC4EF16DD4EE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32F903-8DA2-4518-B46A-77998B4D971F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0F429D"/>
            </a:solidFill>
            <a:ln w="31750">
              <a:solidFill>
                <a:srgbClr val="0F4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5C2FD3BB-63DE-4B5F-9005-092E0D8A23A4}"/>
                </a:ext>
              </a:extLst>
            </p:cNvPr>
            <p:cNvSpPr txBox="1"/>
            <p:nvPr/>
          </p:nvSpPr>
          <p:spPr>
            <a:xfrm>
              <a:off x="2623701" y="3027090"/>
              <a:ext cx="1321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광고 위주의</a:t>
              </a:r>
              <a:endPara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돋움체 Light" panose="00000300000000000000" pitchFamily="2" charset="-127"/>
                </a:rPr>
                <a:t>비즈니스 모델</a:t>
              </a:r>
              <a:endPara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endParaRPr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EE6FFF08-0D5F-47B5-8924-C427FAD40C66}"/>
                </a:ext>
              </a:extLst>
            </p:cNvPr>
            <p:cNvSpPr txBox="1"/>
            <p:nvPr/>
          </p:nvSpPr>
          <p:spPr>
            <a:xfrm>
              <a:off x="2262139" y="3763058"/>
              <a:ext cx="2069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전체 게임 시장 중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가장 큰 규모를 차지하는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돋움체 Light" panose="00000300000000000000" pitchFamily="2" charset="-127"/>
                </a:rPr>
                <a:t>모바일 시장에서의 수익 극대화</a:t>
              </a:r>
              <a:endPara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돋움체 Light" panose="00000300000000000000" pitchFamily="2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DF8D11E-E92A-4BF1-850C-299BA82D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387" y="2004063"/>
            <a:ext cx="3818832" cy="3000121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FB4BC731-5083-453F-906A-A67FF52ECAD3}"/>
              </a:ext>
            </a:extLst>
          </p:cNvPr>
          <p:cNvSpPr txBox="1"/>
          <p:nvPr/>
        </p:nvSpPr>
        <p:spPr>
          <a:xfrm>
            <a:off x="5102317" y="5670019"/>
            <a:ext cx="57743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 게임 플랫폼에 비해 연령대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문화권을 막론하고 압도적인 이용자 비중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수익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0000300000000000000" pitchFamily="2" charset="-127"/>
              </a:rPr>
              <a:t>최대 다수의 대중에게 광고를 노출시켜 광고 위주 비즈니스 모델 형성 용이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67AF41-1A05-411D-94DA-93D0E55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19" y="1573589"/>
            <a:ext cx="4142471" cy="1885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094106-2EB3-42DF-BDCE-5261A016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19" y="3426862"/>
            <a:ext cx="4142471" cy="18401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F9C762-9288-40B3-86BE-FA33CF1BBFA0}"/>
              </a:ext>
            </a:extLst>
          </p:cNvPr>
          <p:cNvSpPr txBox="1"/>
          <p:nvPr/>
        </p:nvSpPr>
        <p:spPr>
          <a:xfrm>
            <a:off x="1083878" y="42374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플랫폼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113A3-9736-4C77-9557-B2E7DFE9981A}"/>
              </a:ext>
            </a:extLst>
          </p:cNvPr>
          <p:cNvSpPr txBox="1"/>
          <p:nvPr/>
        </p:nvSpPr>
        <p:spPr>
          <a:xfrm>
            <a:off x="267629" y="531465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7F1653-BC40-4BD5-90AB-783B1770A2F8}"/>
              </a:ext>
            </a:extLst>
          </p:cNvPr>
          <p:cNvSpPr/>
          <p:nvPr/>
        </p:nvSpPr>
        <p:spPr>
          <a:xfrm>
            <a:off x="10050011" y="6566035"/>
            <a:ext cx="2066488" cy="240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23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3351</Words>
  <Application>Microsoft Office PowerPoint</Application>
  <PresentationFormat>와이드스크린</PresentationFormat>
  <Paragraphs>719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Arial</vt:lpstr>
      <vt:lpstr>KoPub돋움체 Medium</vt:lpstr>
      <vt:lpstr>KoPub돋움체 Light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1067</cp:revision>
  <dcterms:created xsi:type="dcterms:W3CDTF">2022-07-11T04:17:28Z</dcterms:created>
  <dcterms:modified xsi:type="dcterms:W3CDTF">2024-04-16T07:51:06Z</dcterms:modified>
</cp:coreProperties>
</file>